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vml" ContentType="application/vnd.openxmlformats-officedocument.vmlDrawing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5" r:id="rId1"/>
  </p:sldMasterIdLst>
  <p:notesMasterIdLst>
    <p:notesMasterId r:id="rId46"/>
  </p:notesMasterIdLst>
  <p:sldIdLst>
    <p:sldId id="256" r:id="rId2"/>
    <p:sldId id="330" r:id="rId3"/>
    <p:sldId id="348" r:id="rId4"/>
    <p:sldId id="324" r:id="rId5"/>
    <p:sldId id="305" r:id="rId6"/>
    <p:sldId id="331" r:id="rId7"/>
    <p:sldId id="350" r:id="rId8"/>
    <p:sldId id="333" r:id="rId9"/>
    <p:sldId id="351" r:id="rId10"/>
    <p:sldId id="352" r:id="rId11"/>
    <p:sldId id="334" r:id="rId12"/>
    <p:sldId id="335" r:id="rId13"/>
    <p:sldId id="354" r:id="rId14"/>
    <p:sldId id="336" r:id="rId15"/>
    <p:sldId id="337" r:id="rId16"/>
    <p:sldId id="338" r:id="rId17"/>
    <p:sldId id="339" r:id="rId18"/>
    <p:sldId id="340" r:id="rId19"/>
    <p:sldId id="341" r:id="rId20"/>
    <p:sldId id="342" r:id="rId21"/>
    <p:sldId id="343" r:id="rId22"/>
    <p:sldId id="344" r:id="rId23"/>
    <p:sldId id="345" r:id="rId24"/>
    <p:sldId id="346" r:id="rId25"/>
    <p:sldId id="347" r:id="rId26"/>
    <p:sldId id="325" r:id="rId27"/>
    <p:sldId id="353" r:id="rId28"/>
    <p:sldId id="327" r:id="rId29"/>
    <p:sldId id="294" r:id="rId30"/>
    <p:sldId id="295" r:id="rId31"/>
    <p:sldId id="296" r:id="rId32"/>
    <p:sldId id="297" r:id="rId33"/>
    <p:sldId id="298" r:id="rId34"/>
    <p:sldId id="329" r:id="rId35"/>
    <p:sldId id="349" r:id="rId36"/>
    <p:sldId id="261" r:id="rId37"/>
    <p:sldId id="299" r:id="rId38"/>
    <p:sldId id="355" r:id="rId39"/>
    <p:sldId id="300" r:id="rId40"/>
    <p:sldId id="301" r:id="rId41"/>
    <p:sldId id="302" r:id="rId42"/>
    <p:sldId id="303" r:id="rId43"/>
    <p:sldId id="304" r:id="rId44"/>
    <p:sldId id="328" r:id="rId45"/>
  </p:sldIdLst>
  <p:sldSz cx="12192000" cy="6858000"/>
  <p:notesSz cx="6858000" cy="9144000"/>
  <p:custDataLst>
    <p:tags r:id="rId47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Garamond" pitchFamily="18" charset="0"/>
        <a:ea typeface="宋体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Garamond" pitchFamily="18" charset="0"/>
        <a:ea typeface="宋体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Garamond" pitchFamily="18" charset="0"/>
        <a:ea typeface="宋体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Garamond" pitchFamily="18" charset="0"/>
        <a:ea typeface="宋体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Garamond" pitchFamily="18" charset="0"/>
        <a:ea typeface="宋体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Garamond" pitchFamily="18" charset="0"/>
        <a:ea typeface="宋体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Garamond" pitchFamily="18" charset="0"/>
        <a:ea typeface="宋体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Garamond" pitchFamily="18" charset="0"/>
        <a:ea typeface="宋体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Garamond" pitchFamily="18" charset="0"/>
        <a:ea typeface="宋体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wl" initials="h" lastIdx="1" clrIdx="0">
    <p:extLst>
      <p:ext uri="{19B8F6BF-5375-455C-9EA6-DF929625EA0E}">
        <p15:presenceInfo xmlns:p15="http://schemas.microsoft.com/office/powerpoint/2012/main" userId="hwl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0000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中度样式 3 - 强调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5945" autoAdjust="0"/>
  </p:normalViewPr>
  <p:slideViewPr>
    <p:cSldViewPr>
      <p:cViewPr varScale="1">
        <p:scale>
          <a:sx n="61" d="100"/>
          <a:sy n="61" d="100"/>
        </p:scale>
        <p:origin x="1416" y="58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gs" Target="tags/tag1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smtClean="0">
                <a:latin typeface="Times New Roman" pitchFamily="18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0445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734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10445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10445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smtClean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445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Times New Roman" pitchFamily="18" charset="0"/>
              </a:defRPr>
            </a:lvl1pPr>
          </a:lstStyle>
          <a:p>
            <a:pPr>
              <a:defRPr/>
            </a:pPr>
            <a:fld id="{B537C74A-0A3F-489B-9E22-7BBD370DE712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1484684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9pPr>
          </a:lstStyle>
          <a:p>
            <a:pPr eaLnBrk="1" hangingPunct="1"/>
            <a:fld id="{4CAE55CE-745C-4277-AAB4-D3113787F71E}" type="slidenum">
              <a:rPr lang="zh-CN" altLang="en-US">
                <a:latin typeface="Times New Roman" pitchFamily="18" charset="0"/>
              </a:rPr>
              <a:pPr eaLnBrk="1" hangingPunct="1"/>
              <a:t>1</a:t>
            </a:fld>
            <a:endParaRPr lang="en-US" altLang="zh-CN">
              <a:latin typeface="Times New Roman" pitchFamily="18" charset="0"/>
            </a:endParaRPr>
          </a:p>
        </p:txBody>
      </p:sp>
      <p:sp>
        <p:nvSpPr>
          <p:cNvPr id="583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5837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9pPr>
          </a:lstStyle>
          <a:p>
            <a:pPr eaLnBrk="1" hangingPunct="1"/>
            <a:fld id="{A7E19BEC-8B59-4633-BC4F-79AE04DC5C02}" type="slidenum">
              <a:rPr lang="zh-CN" altLang="en-US">
                <a:latin typeface="Times New Roman" pitchFamily="18" charset="0"/>
              </a:rPr>
              <a:pPr eaLnBrk="1" hangingPunct="1"/>
              <a:t>11</a:t>
            </a:fld>
            <a:endParaRPr lang="en-US" altLang="zh-CN">
              <a:latin typeface="Times New Roman" pitchFamily="18" charset="0"/>
            </a:endParaRPr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9pPr>
          </a:lstStyle>
          <a:p>
            <a:pPr eaLnBrk="1" hangingPunct="1"/>
            <a:fld id="{3F1D231D-114B-4C5F-9901-0F36722C1605}" type="slidenum">
              <a:rPr lang="zh-CN" altLang="en-US">
                <a:latin typeface="Times New Roman" pitchFamily="18" charset="0"/>
              </a:rPr>
              <a:pPr eaLnBrk="1" hangingPunct="1"/>
              <a:t>12</a:t>
            </a:fld>
            <a:endParaRPr lang="en-US" altLang="zh-CN">
              <a:latin typeface="Times New Roman" pitchFamily="18" charset="0"/>
            </a:endParaRPr>
          </a:p>
        </p:txBody>
      </p:sp>
      <p:sp>
        <p:nvSpPr>
          <p:cNvPr id="686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6861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>
              <a:defRPr/>
            </a:pPr>
            <a:r>
              <a:rPr lang="zh-CN" altLang="en-US" dirty="0"/>
              <a:t>观测时段 </a:t>
            </a:r>
            <a:r>
              <a:rPr lang="en-US" altLang="zh-CN" dirty="0"/>
              <a:t>observation session</a:t>
            </a:r>
          </a:p>
          <a:p>
            <a:pPr eaLnBrk="1" hangingPunct="1">
              <a:defRPr/>
            </a:pPr>
            <a:r>
              <a:rPr lang="zh-CN" altLang="en-US" dirty="0"/>
              <a:t>测站上开始接收卫星信号到停止接收，连续观测的时间间隔，简称时段。</a:t>
            </a:r>
          </a:p>
          <a:p>
            <a:pPr eaLnBrk="1" hangingPunct="1">
              <a:defRPr/>
            </a:pPr>
            <a:r>
              <a:rPr lang="zh-CN" altLang="en-US" dirty="0"/>
              <a:t>基线 </a:t>
            </a:r>
            <a:r>
              <a:rPr lang="en-US" altLang="zh-CN" dirty="0" err="1"/>
              <a:t>basline</a:t>
            </a:r>
            <a:endParaRPr lang="zh-CN" altLang="en-US" dirty="0"/>
          </a:p>
          <a:p>
            <a:pPr eaLnBrk="1" hangingPunct="1">
              <a:defRPr/>
            </a:pPr>
            <a:r>
              <a:rPr lang="zh-CN" altLang="en-US" dirty="0"/>
              <a:t>同步观测</a:t>
            </a:r>
            <a:r>
              <a:rPr lang="en-US" altLang="zh-CN" dirty="0"/>
              <a:t>simultaneous observation</a:t>
            </a:r>
          </a:p>
          <a:p>
            <a:pPr eaLnBrk="1" hangingPunct="1">
              <a:defRPr/>
            </a:pPr>
            <a:endParaRPr lang="en-US" altLang="zh-CN" dirty="0"/>
          </a:p>
          <a:p>
            <a:pPr eaLnBrk="1" hangingPunct="1">
              <a:defRPr/>
            </a:pPr>
            <a:r>
              <a:rPr lang="zh-CN" altLang="en-US" dirty="0"/>
              <a:t>两台或两台以上接收机同时对一组卫星进行的观测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同步观测环</a:t>
            </a:r>
            <a:r>
              <a:rPr lang="en-US" altLang="zh-CN" dirty="0"/>
              <a:t>simultaneous observation</a:t>
            </a:r>
            <a:r>
              <a:rPr lang="en-US" altLang="zh-CN" baseline="0" dirty="0"/>
              <a:t> loop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三台或三台以上接收机同步观测所获得的基线向量构成的闭合环。</a:t>
            </a:r>
            <a:endParaRPr lang="en-US" altLang="zh-CN" dirty="0"/>
          </a:p>
          <a:p>
            <a:pPr eaLnBrk="1" hangingPunct="1">
              <a:defRPr/>
            </a:pPr>
            <a:r>
              <a:rPr lang="zh-CN" altLang="en-US" dirty="0"/>
              <a:t>异步观测环</a:t>
            </a:r>
            <a:r>
              <a:rPr lang="en-US" altLang="zh-CN" dirty="0"/>
              <a:t>independent observation loop</a:t>
            </a:r>
          </a:p>
          <a:p>
            <a:pPr eaLnBrk="1" hangingPunct="1">
              <a:defRPr/>
            </a:pPr>
            <a:r>
              <a:rPr lang="zh-CN" altLang="en-US" dirty="0"/>
              <a:t>由非同步观测获得的基线向量构成的闭合环。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独立基线</a:t>
            </a:r>
            <a:r>
              <a:rPr lang="en-US" altLang="zh-CN" dirty="0"/>
              <a:t>Independent </a:t>
            </a:r>
            <a:r>
              <a:rPr lang="en-US" altLang="zh-CN" dirty="0" err="1"/>
              <a:t>basline</a:t>
            </a:r>
            <a:endParaRPr lang="zh-CN" altLang="en-US" dirty="0"/>
          </a:p>
          <a:p>
            <a:pPr eaLnBrk="1" hangingPunct="1">
              <a:defRPr/>
            </a:pPr>
            <a:endParaRPr lang="zh-CN" altLang="en-US" dirty="0"/>
          </a:p>
          <a:p>
            <a:pPr eaLnBrk="1" hangingPunct="1">
              <a:defRPr/>
            </a:pPr>
            <a:r>
              <a:rPr lang="zh-CN" altLang="en-US" dirty="0"/>
              <a:t>非独立基线</a:t>
            </a:r>
          </a:p>
          <a:p>
            <a:pPr eaLnBrk="1" hangingPunct="1"/>
            <a:endParaRPr lang="zh-CN" altLang="en-US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9pPr>
          </a:lstStyle>
          <a:p>
            <a:pPr eaLnBrk="1" hangingPunct="1"/>
            <a:fld id="{3F1D231D-114B-4C5F-9901-0F36722C1605}" type="slidenum">
              <a:rPr lang="zh-CN" altLang="en-US">
                <a:latin typeface="Times New Roman" pitchFamily="18" charset="0"/>
              </a:rPr>
              <a:pPr eaLnBrk="1" hangingPunct="1"/>
              <a:t>13</a:t>
            </a:fld>
            <a:endParaRPr lang="en-US" altLang="zh-CN">
              <a:latin typeface="Times New Roman" pitchFamily="18" charset="0"/>
            </a:endParaRPr>
          </a:p>
        </p:txBody>
      </p:sp>
      <p:sp>
        <p:nvSpPr>
          <p:cNvPr id="686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6861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>
              <a:defRPr/>
            </a:pPr>
            <a:r>
              <a:rPr lang="zh-CN" altLang="en-US" dirty="0"/>
              <a:t>观测时段 </a:t>
            </a:r>
            <a:r>
              <a:rPr lang="en-US" altLang="zh-CN" dirty="0"/>
              <a:t>observation session</a:t>
            </a:r>
          </a:p>
          <a:p>
            <a:pPr eaLnBrk="1" hangingPunct="1">
              <a:defRPr/>
            </a:pPr>
            <a:r>
              <a:rPr lang="zh-CN" altLang="en-US" dirty="0"/>
              <a:t>测站上开始接收卫星信号到停止接收，连续观测的时间间隔，简称时段。</a:t>
            </a:r>
          </a:p>
          <a:p>
            <a:pPr eaLnBrk="1" hangingPunct="1">
              <a:defRPr/>
            </a:pPr>
            <a:r>
              <a:rPr lang="zh-CN" altLang="en-US" dirty="0"/>
              <a:t>基线 </a:t>
            </a:r>
            <a:r>
              <a:rPr lang="en-US" altLang="zh-CN" dirty="0" err="1"/>
              <a:t>basline</a:t>
            </a:r>
            <a:endParaRPr lang="zh-CN" altLang="en-US" dirty="0"/>
          </a:p>
          <a:p>
            <a:pPr eaLnBrk="1" hangingPunct="1">
              <a:defRPr/>
            </a:pPr>
            <a:r>
              <a:rPr lang="zh-CN" altLang="en-US" dirty="0"/>
              <a:t>同步观测</a:t>
            </a:r>
            <a:r>
              <a:rPr lang="en-US" altLang="zh-CN" dirty="0"/>
              <a:t>simultaneous observation</a:t>
            </a:r>
          </a:p>
          <a:p>
            <a:pPr eaLnBrk="1" hangingPunct="1">
              <a:defRPr/>
            </a:pPr>
            <a:r>
              <a:rPr lang="zh-CN" altLang="en-US" dirty="0"/>
              <a:t>两台或两台以上接收机同时对一组卫星进行的观测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同步观测环</a:t>
            </a:r>
            <a:r>
              <a:rPr lang="en-US" altLang="zh-CN" dirty="0"/>
              <a:t>simultaneous observation</a:t>
            </a:r>
            <a:r>
              <a:rPr lang="en-US" altLang="zh-CN" baseline="0" dirty="0"/>
              <a:t> loop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三台或三台以上接收机同步观测所获得的基线向量构成的闭合环。</a:t>
            </a:r>
            <a:endParaRPr lang="en-US" altLang="zh-CN" dirty="0"/>
          </a:p>
          <a:p>
            <a:pPr eaLnBrk="1" hangingPunct="1">
              <a:defRPr/>
            </a:pPr>
            <a:r>
              <a:rPr lang="zh-CN" altLang="en-US" dirty="0"/>
              <a:t>异步观测环</a:t>
            </a:r>
            <a:r>
              <a:rPr lang="en-US" altLang="zh-CN" dirty="0"/>
              <a:t>independent observation loop</a:t>
            </a:r>
          </a:p>
          <a:p>
            <a:pPr eaLnBrk="1" hangingPunct="1">
              <a:defRPr/>
            </a:pPr>
            <a:r>
              <a:rPr lang="zh-CN" altLang="en-US" dirty="0"/>
              <a:t>由非同步观测获得的基线向量构成的闭合环。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独立基线</a:t>
            </a:r>
            <a:r>
              <a:rPr lang="en-US" altLang="zh-CN" dirty="0"/>
              <a:t>Independent </a:t>
            </a:r>
            <a:r>
              <a:rPr lang="en-US" altLang="zh-CN" dirty="0" err="1"/>
              <a:t>basline</a:t>
            </a:r>
            <a:endParaRPr lang="zh-CN" altLang="en-US" dirty="0"/>
          </a:p>
          <a:p>
            <a:pPr eaLnBrk="1" hangingPunct="1">
              <a:defRPr/>
            </a:pPr>
            <a:r>
              <a:rPr lang="zh-CN" altLang="en-US" sz="12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线性无关的一组观测基线。</a:t>
            </a:r>
            <a:endParaRPr lang="zh-CN" altLang="en-US" dirty="0"/>
          </a:p>
          <a:p>
            <a:pPr eaLnBrk="1" hangingPunct="1">
              <a:defRPr/>
            </a:pPr>
            <a:r>
              <a:rPr lang="zh-CN" altLang="en-US" dirty="0"/>
              <a:t>非独立基线</a:t>
            </a:r>
          </a:p>
          <a:p>
            <a:pPr eaLnBrk="1" hangingPunct="1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708672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9pPr>
          </a:lstStyle>
          <a:p>
            <a:pPr eaLnBrk="1" hangingPunct="1"/>
            <a:fld id="{B3B6EAB1-07CC-45D0-9038-8FEE32588319}" type="slidenum">
              <a:rPr lang="zh-CN" altLang="en-US">
                <a:latin typeface="Times New Roman" pitchFamily="18" charset="0"/>
              </a:rPr>
              <a:pPr eaLnBrk="1" hangingPunct="1"/>
              <a:t>14</a:t>
            </a:fld>
            <a:endParaRPr lang="en-US" altLang="zh-CN">
              <a:latin typeface="Times New Roman" pitchFamily="18" charset="0"/>
            </a:endParaRPr>
          </a:p>
        </p:txBody>
      </p:sp>
      <p:sp>
        <p:nvSpPr>
          <p:cNvPr id="69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6963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en-US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9pPr>
          </a:lstStyle>
          <a:p>
            <a:pPr eaLnBrk="1" hangingPunct="1"/>
            <a:fld id="{BE05B5ED-DB87-4BEF-AB76-589E5BD7D300}" type="slidenum">
              <a:rPr lang="zh-CN" altLang="en-US">
                <a:latin typeface="Times New Roman" pitchFamily="18" charset="0"/>
              </a:rPr>
              <a:pPr eaLnBrk="1" hangingPunct="1"/>
              <a:t>15</a:t>
            </a:fld>
            <a:endParaRPr lang="en-US" altLang="zh-CN">
              <a:latin typeface="Times New Roman" pitchFamily="18" charset="0"/>
            </a:endParaRPr>
          </a:p>
        </p:txBody>
      </p:sp>
      <p:sp>
        <p:nvSpPr>
          <p:cNvPr id="706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7066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9pPr>
          </a:lstStyle>
          <a:p>
            <a:pPr eaLnBrk="1" hangingPunct="1"/>
            <a:fld id="{B76893F9-AF64-45F9-AC4B-84D721A7541C}" type="slidenum">
              <a:rPr lang="zh-CN" altLang="en-US">
                <a:latin typeface="Times New Roman" pitchFamily="18" charset="0"/>
              </a:rPr>
              <a:pPr eaLnBrk="1" hangingPunct="1"/>
              <a:t>16</a:t>
            </a:fld>
            <a:endParaRPr lang="en-US" altLang="zh-CN">
              <a:latin typeface="Times New Roman" pitchFamily="18" charset="0"/>
            </a:endParaRPr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9pPr>
          </a:lstStyle>
          <a:p>
            <a:pPr eaLnBrk="1" hangingPunct="1"/>
            <a:fld id="{27258026-5EF3-4B1A-A31D-D6F031CFA965}" type="slidenum">
              <a:rPr lang="zh-CN" altLang="en-US">
                <a:latin typeface="Times New Roman" pitchFamily="18" charset="0"/>
              </a:rPr>
              <a:pPr eaLnBrk="1" hangingPunct="1"/>
              <a:t>17</a:t>
            </a:fld>
            <a:endParaRPr lang="en-US" altLang="zh-CN">
              <a:latin typeface="Times New Roman" pitchFamily="18" charset="0"/>
            </a:endParaRPr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9pPr>
          </a:lstStyle>
          <a:p>
            <a:pPr eaLnBrk="1" hangingPunct="1"/>
            <a:fld id="{AC037DAF-5097-4BEA-BB6F-C3E3CEABBA3C}" type="slidenum">
              <a:rPr lang="zh-CN" altLang="en-US">
                <a:latin typeface="Times New Roman" pitchFamily="18" charset="0"/>
              </a:rPr>
              <a:pPr eaLnBrk="1" hangingPunct="1"/>
              <a:t>18</a:t>
            </a:fld>
            <a:endParaRPr lang="en-US" altLang="zh-CN">
              <a:latin typeface="Times New Roman" pitchFamily="18" charset="0"/>
            </a:endParaRPr>
          </a:p>
        </p:txBody>
      </p:sp>
      <p:sp>
        <p:nvSpPr>
          <p:cNvPr id="737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7373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zh-CN" altLang="en-US" dirty="0"/>
              <a:t>点连式是指相邻同步图形之间仅有一个公共点的连接。以这种方式布点所构成的图形几何强度很弱，没有或极少有非同步图形闭合条件，一般不单独使用。</a:t>
            </a:r>
          </a:p>
          <a:p>
            <a:pPr eaLnBrk="1" hangingPunct="1"/>
            <a:r>
              <a:rPr lang="zh-CN" altLang="en-US" dirty="0"/>
              <a:t>图</a:t>
            </a:r>
            <a:r>
              <a:rPr lang="en-US" altLang="zh-CN" dirty="0"/>
              <a:t>8·3</a:t>
            </a:r>
            <a:r>
              <a:rPr lang="zh-CN" altLang="en-US" dirty="0"/>
              <a:t>中有</a:t>
            </a:r>
            <a:r>
              <a:rPr lang="en-US" altLang="zh-CN" dirty="0"/>
              <a:t>13</a:t>
            </a:r>
            <a:r>
              <a:rPr lang="zh-CN" altLang="en-US" dirty="0"/>
              <a:t>个定位点，没有多余观测（无异步检核条件），最少观测时段</a:t>
            </a:r>
            <a:r>
              <a:rPr lang="en-US" altLang="zh-CN" dirty="0"/>
              <a:t>6</a:t>
            </a:r>
            <a:r>
              <a:rPr lang="zh-CN" altLang="en-US" dirty="0"/>
              <a:t>个（同步环），最少必要观测基线为点数</a:t>
            </a:r>
            <a:r>
              <a:rPr lang="en-US" altLang="zh-CN" dirty="0"/>
              <a:t>n(</a:t>
            </a:r>
            <a:r>
              <a:rPr lang="zh-CN" altLang="en-US" dirty="0"/>
              <a:t>点数</a:t>
            </a:r>
            <a:r>
              <a:rPr lang="en-US" altLang="zh-CN" dirty="0"/>
              <a:t>)-1=12</a:t>
            </a:r>
            <a:r>
              <a:rPr lang="zh-CN" altLang="en-US" dirty="0"/>
              <a:t>条，</a:t>
            </a:r>
            <a:r>
              <a:rPr lang="en-US" altLang="zh-CN" dirty="0"/>
              <a:t>6</a:t>
            </a:r>
            <a:r>
              <a:rPr lang="zh-CN" altLang="en-US" dirty="0"/>
              <a:t>个同步图形中总共有</a:t>
            </a:r>
            <a:r>
              <a:rPr lang="en-US" altLang="zh-CN" dirty="0"/>
              <a:t>12</a:t>
            </a:r>
            <a:r>
              <a:rPr lang="zh-CN" altLang="en-US" dirty="0"/>
              <a:t>条独立基线。显然这种点连式网的几何强度很差，需要提高网的可靠性指标。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9pPr>
          </a:lstStyle>
          <a:p>
            <a:pPr eaLnBrk="1" hangingPunct="1"/>
            <a:fld id="{5F8935B8-C2C5-46AB-9A24-E4C076E4E2DB}" type="slidenum">
              <a:rPr lang="zh-CN" altLang="en-US">
                <a:latin typeface="Times New Roman" pitchFamily="18" charset="0"/>
              </a:rPr>
              <a:pPr eaLnBrk="1" hangingPunct="1"/>
              <a:t>19</a:t>
            </a:fld>
            <a:endParaRPr lang="en-US" altLang="zh-CN">
              <a:latin typeface="Times New Roman" pitchFamily="18" charset="0"/>
            </a:endParaRPr>
          </a:p>
        </p:txBody>
      </p:sp>
      <p:sp>
        <p:nvSpPr>
          <p:cNvPr id="74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zh-CN" altLang="en-US" dirty="0"/>
              <a:t>边连式是指同步图形之间由一条公共基线连接。这种布网方案，网的几何强度较高有较多的</a:t>
            </a:r>
            <a:r>
              <a:rPr lang="zh-CN" altLang="en-US" dirty="0">
                <a:solidFill>
                  <a:srgbClr val="FFFF00"/>
                </a:solidFill>
              </a:rPr>
              <a:t>复测边</a:t>
            </a:r>
            <a:r>
              <a:rPr lang="zh-CN" altLang="en-US" dirty="0"/>
              <a:t>和非同步图形团合条件。在相同的仪器台数条件下，观测时段数将比点连式大大增加。</a:t>
            </a:r>
          </a:p>
          <a:p>
            <a:pPr eaLnBrk="1" hangingPunct="1"/>
            <a:r>
              <a:rPr lang="zh-CN" altLang="en-US" dirty="0"/>
              <a:t>图</a:t>
            </a:r>
            <a:r>
              <a:rPr lang="en-US" altLang="zh-CN" dirty="0"/>
              <a:t>8·4</a:t>
            </a:r>
            <a:r>
              <a:rPr lang="zh-CN" altLang="en-US" dirty="0"/>
              <a:t>中有</a:t>
            </a:r>
            <a:r>
              <a:rPr lang="en-US" altLang="zh-CN" dirty="0"/>
              <a:t>13</a:t>
            </a:r>
            <a:r>
              <a:rPr lang="zh-CN" altLang="en-US" dirty="0"/>
              <a:t>个定位点，</a:t>
            </a:r>
            <a:r>
              <a:rPr lang="en-US" altLang="zh-CN" dirty="0"/>
              <a:t>12</a:t>
            </a:r>
            <a:r>
              <a:rPr lang="zh-CN" altLang="en-US" dirty="0"/>
              <a:t>个观测时段，</a:t>
            </a:r>
            <a:r>
              <a:rPr lang="en-US" altLang="zh-CN" dirty="0"/>
              <a:t>9</a:t>
            </a:r>
            <a:r>
              <a:rPr lang="zh-CN" altLang="en-US" dirty="0"/>
              <a:t>条重复边，</a:t>
            </a:r>
            <a:r>
              <a:rPr lang="en-US" altLang="zh-CN" dirty="0"/>
              <a:t>3</a:t>
            </a:r>
            <a:r>
              <a:rPr lang="zh-CN" altLang="en-US" dirty="0"/>
              <a:t>个异步环。最少观测同步图形为</a:t>
            </a:r>
            <a:r>
              <a:rPr lang="en-US" altLang="zh-CN" dirty="0"/>
              <a:t>12</a:t>
            </a:r>
            <a:r>
              <a:rPr lang="zh-CN" altLang="en-US" dirty="0"/>
              <a:t>个，总基线为</a:t>
            </a:r>
            <a:r>
              <a:rPr lang="en-US" altLang="zh-CN" dirty="0"/>
              <a:t>36</a:t>
            </a:r>
            <a:r>
              <a:rPr lang="zh-CN" altLang="en-US" dirty="0"/>
              <a:t>条，独立基线数</a:t>
            </a:r>
            <a:r>
              <a:rPr lang="en-US" altLang="zh-CN" dirty="0"/>
              <a:t>24</a:t>
            </a:r>
            <a:r>
              <a:rPr lang="zh-CN" altLang="en-US" dirty="0"/>
              <a:t>条，多余基线数</a:t>
            </a:r>
            <a:r>
              <a:rPr lang="en-US" altLang="zh-CN" dirty="0"/>
              <a:t>12</a:t>
            </a:r>
            <a:r>
              <a:rPr lang="zh-CN" altLang="en-US" dirty="0"/>
              <a:t>条。比较图</a:t>
            </a:r>
            <a:r>
              <a:rPr lang="en-US" altLang="zh-CN" dirty="0"/>
              <a:t>8·4</a:t>
            </a:r>
            <a:r>
              <a:rPr lang="zh-CN" altLang="en-US" dirty="0"/>
              <a:t>与图</a:t>
            </a:r>
            <a:r>
              <a:rPr lang="en-US" altLang="zh-CN" dirty="0"/>
              <a:t>8·3</a:t>
            </a:r>
            <a:r>
              <a:rPr lang="zh-CN" altLang="en-US" dirty="0"/>
              <a:t>，显然边连式布网有较多的非同步图形闭合条件，几何强度和可靠性均优于点连式。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9pPr>
          </a:lstStyle>
          <a:p>
            <a:pPr eaLnBrk="1" hangingPunct="1"/>
            <a:fld id="{9EE8C822-8305-429F-BAA7-900B86C6757A}" type="slidenum">
              <a:rPr lang="zh-CN" altLang="en-US">
                <a:latin typeface="Times New Roman" pitchFamily="18" charset="0"/>
              </a:rPr>
              <a:pPr eaLnBrk="1" hangingPunct="1"/>
              <a:t>20</a:t>
            </a:fld>
            <a:endParaRPr lang="en-US" altLang="zh-CN">
              <a:latin typeface="Times New Roman" pitchFamily="18" charset="0"/>
            </a:endParaRPr>
          </a:p>
        </p:txBody>
      </p:sp>
      <p:sp>
        <p:nvSpPr>
          <p:cNvPr id="757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7578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zh-CN" altLang="en-US" dirty="0"/>
              <a:t>网连式是指相邻同步图形之间有两个以上的公共点相连接，这种方法需要</a:t>
            </a:r>
            <a:r>
              <a:rPr lang="en-US" altLang="zh-CN" dirty="0"/>
              <a:t>4</a:t>
            </a:r>
            <a:r>
              <a:rPr lang="zh-CN" altLang="en-US" dirty="0"/>
              <a:t>台以上的接收机。显然，这种密集的布图方法，它的几何强度和可靠性指标是相当高的，但花费的经费和时间较多，一般仅适于较高精度的控制测量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9pPr>
          </a:lstStyle>
          <a:p>
            <a:pPr eaLnBrk="1" hangingPunct="1"/>
            <a:fld id="{97B66EBF-D4A5-4B3E-87A7-3C692D50D8E9}" type="slidenum">
              <a:rPr lang="zh-CN" altLang="en-US">
                <a:latin typeface="Times New Roman" pitchFamily="18" charset="0"/>
              </a:rPr>
              <a:pPr eaLnBrk="1" hangingPunct="1"/>
              <a:t>2</a:t>
            </a:fld>
            <a:endParaRPr lang="en-US" altLang="zh-CN">
              <a:latin typeface="Times New Roman" pitchFamily="18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9pPr>
          </a:lstStyle>
          <a:p>
            <a:pPr eaLnBrk="1" hangingPunct="1"/>
            <a:fld id="{479F7DCF-85ED-4808-BE9F-5FEA53FDC90D}" type="slidenum">
              <a:rPr lang="zh-CN" altLang="en-US">
                <a:latin typeface="Times New Roman" pitchFamily="18" charset="0"/>
              </a:rPr>
              <a:pPr eaLnBrk="1" hangingPunct="1"/>
              <a:t>21</a:t>
            </a:fld>
            <a:endParaRPr lang="en-US" altLang="zh-CN">
              <a:latin typeface="Times New Roman" pitchFamily="18" charset="0"/>
            </a:endParaRPr>
          </a:p>
        </p:txBody>
      </p:sp>
      <p:sp>
        <p:nvSpPr>
          <p:cNvPr id="76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7680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zh-CN" altLang="en-US" dirty="0"/>
              <a:t>边点混合连接式是指把点连式与边连式有机地结合起来，组成</a:t>
            </a:r>
            <a:r>
              <a:rPr lang="en-US" altLang="zh-CN" dirty="0"/>
              <a:t>GPS</a:t>
            </a:r>
            <a:r>
              <a:rPr lang="zh-CN" altLang="en-US" dirty="0"/>
              <a:t>网，既能保证网的几何强度，提高网的可靠指标，又能减少外业工作量，降低成本，是一种较为理想的布网方法。</a:t>
            </a:r>
          </a:p>
          <a:p>
            <a:pPr eaLnBrk="1" hangingPunct="1"/>
            <a:r>
              <a:rPr lang="zh-CN" altLang="en-US" dirty="0"/>
              <a:t>图</a:t>
            </a:r>
            <a:r>
              <a:rPr lang="en-US" altLang="zh-CN" dirty="0"/>
              <a:t>8-5</a:t>
            </a:r>
            <a:r>
              <a:rPr lang="zh-CN" altLang="en-US" dirty="0"/>
              <a:t>是在点接式（图</a:t>
            </a:r>
            <a:r>
              <a:rPr lang="en-US" altLang="zh-CN" dirty="0"/>
              <a:t>8·3</a:t>
            </a:r>
            <a:r>
              <a:rPr lang="zh-CN" altLang="en-US" dirty="0"/>
              <a:t>）基础上加测四个时段，把边连式与点连式结合起来，就可得到几何强度改善的布网设计方案。图</a:t>
            </a:r>
            <a:r>
              <a:rPr lang="en-US" altLang="zh-CN" dirty="0"/>
              <a:t>8-5</a:t>
            </a:r>
            <a:r>
              <a:rPr lang="zh-CN" altLang="en-US" dirty="0"/>
              <a:t>所示</a:t>
            </a:r>
            <a:r>
              <a:rPr lang="en-US" altLang="zh-CN" dirty="0"/>
              <a:t>3</a:t>
            </a:r>
            <a:r>
              <a:rPr lang="zh-CN" altLang="en-US" dirty="0"/>
              <a:t>台接收机的观测方案共有</a:t>
            </a:r>
            <a:r>
              <a:rPr lang="en-US" altLang="zh-CN" dirty="0"/>
              <a:t>10</a:t>
            </a:r>
            <a:r>
              <a:rPr lang="zh-CN" altLang="en-US" dirty="0"/>
              <a:t>个同步三角形，</a:t>
            </a:r>
            <a:r>
              <a:rPr lang="en-US" altLang="zh-CN" dirty="0"/>
              <a:t>2</a:t>
            </a:r>
          </a:p>
          <a:p>
            <a:pPr eaLnBrk="1" hangingPunct="1"/>
            <a:r>
              <a:rPr lang="zh-CN" altLang="en-US" dirty="0"/>
              <a:t>个异步环，</a:t>
            </a:r>
            <a:r>
              <a:rPr lang="en-US" altLang="zh-CN" dirty="0"/>
              <a:t>6</a:t>
            </a:r>
            <a:r>
              <a:rPr lang="zh-CN" altLang="en-US" dirty="0"/>
              <a:t>条复测基线边，总基线数为</a:t>
            </a:r>
            <a:r>
              <a:rPr lang="en-US" altLang="zh-CN" dirty="0"/>
              <a:t>30</a:t>
            </a:r>
            <a:r>
              <a:rPr lang="zh-CN" altLang="en-US" dirty="0"/>
              <a:t>条，独立基线数为</a:t>
            </a:r>
            <a:r>
              <a:rPr lang="en-US" altLang="zh-CN" dirty="0"/>
              <a:t>20</a:t>
            </a:r>
            <a:r>
              <a:rPr lang="zh-CN" altLang="en-US" dirty="0"/>
              <a:t>条，多余基线数为</a:t>
            </a:r>
            <a:r>
              <a:rPr lang="en-US" altLang="zh-CN" dirty="0"/>
              <a:t>8</a:t>
            </a:r>
            <a:r>
              <a:rPr lang="zh-CN" altLang="en-US" dirty="0"/>
              <a:t>条，必要基线数为</a:t>
            </a:r>
            <a:r>
              <a:rPr lang="en-US" altLang="zh-CN" dirty="0"/>
              <a:t>12</a:t>
            </a:r>
            <a:r>
              <a:rPr lang="zh-CN" altLang="en-US" dirty="0"/>
              <a:t>条。显然该图线呈封闭状，可靠性指标大为提高，外业工作量也比边连式有一定的减少。</a:t>
            </a:r>
            <a:endParaRPr lang="en-US" altLang="zh-CN" dirty="0"/>
          </a:p>
          <a:p>
            <a:pPr eaLnBrk="1" hangingPunct="1"/>
            <a:endParaRPr lang="zh-CN" altLang="en-US"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9pPr>
          </a:lstStyle>
          <a:p>
            <a:pPr eaLnBrk="1" hangingPunct="1"/>
            <a:fld id="{404ADBEE-949C-4A3A-B338-B369444400BC}" type="slidenum">
              <a:rPr lang="zh-CN" altLang="en-US">
                <a:latin typeface="Times New Roman" pitchFamily="18" charset="0"/>
              </a:rPr>
              <a:pPr eaLnBrk="1" hangingPunct="1"/>
              <a:t>22</a:t>
            </a:fld>
            <a:endParaRPr lang="en-US" altLang="zh-CN">
              <a:latin typeface="Times New Roman" pitchFamily="18" charset="0"/>
            </a:endParaRPr>
          </a:p>
        </p:txBody>
      </p:sp>
      <p:sp>
        <p:nvSpPr>
          <p:cNvPr id="778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7782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用点连式或边连式组成连续发展的三角锁连接图形（见图</a:t>
            </a:r>
            <a:r>
              <a:rPr lang="en-US" altLang="zh-CN" dirty="0"/>
              <a:t>8·6</a:t>
            </a:r>
            <a:r>
              <a:rPr lang="zh-CN" altLang="en-US" dirty="0"/>
              <a:t>），此连接形式适用于狭长地区的</a:t>
            </a:r>
            <a:r>
              <a:rPr lang="en-US" altLang="zh-CN" dirty="0"/>
              <a:t>GPS</a:t>
            </a:r>
            <a:r>
              <a:rPr lang="zh-CN" altLang="en-US" dirty="0"/>
              <a:t>布网，如铁路、公路及管线工程勘测。</a:t>
            </a:r>
          </a:p>
          <a:p>
            <a:pPr eaLnBrk="1" hangingPunct="1"/>
            <a:endParaRPr lang="zh-CN" altLang="en-US"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9pPr>
          </a:lstStyle>
          <a:p>
            <a:pPr eaLnBrk="1" hangingPunct="1"/>
            <a:fld id="{7A5FED24-AEE5-4DAE-B72B-D8745159E1F1}" type="slidenum">
              <a:rPr lang="zh-CN" altLang="en-US">
                <a:latin typeface="Times New Roman" pitchFamily="18" charset="0"/>
              </a:rPr>
              <a:pPr eaLnBrk="1" hangingPunct="1"/>
              <a:t>23</a:t>
            </a:fld>
            <a:endParaRPr lang="en-US" altLang="zh-CN">
              <a:latin typeface="Times New Roman" pitchFamily="18" charset="0"/>
            </a:endParaRPr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altLang="zh-CN" dirty="0"/>
              <a:t>6</a:t>
            </a:r>
            <a:r>
              <a:rPr lang="zh-CN" altLang="en-US" dirty="0"/>
              <a:t>，导线网形连接（环形图）</a:t>
            </a:r>
          </a:p>
          <a:p>
            <a:pPr eaLnBrk="1" hangingPunct="1"/>
            <a:r>
              <a:rPr lang="zh-CN" altLang="en-US" dirty="0"/>
              <a:t>将同步图形布设为直伸状，形如导线结构式的</a:t>
            </a:r>
            <a:r>
              <a:rPr lang="en-US" altLang="zh-CN" dirty="0"/>
              <a:t>GPS</a:t>
            </a:r>
            <a:r>
              <a:rPr lang="zh-CN" altLang="en-US" dirty="0"/>
              <a:t>网，各独立边应组成封闭状，形成非同步图形，用以检核</a:t>
            </a:r>
            <a:r>
              <a:rPr lang="en-US" altLang="zh-CN" dirty="0"/>
              <a:t>GPS</a:t>
            </a:r>
            <a:r>
              <a:rPr lang="zh-CN" altLang="en-US" dirty="0"/>
              <a:t>点的可靠性。适用于精度较低的</a:t>
            </a:r>
            <a:r>
              <a:rPr lang="en-US" altLang="zh-CN" dirty="0"/>
              <a:t>GPS</a:t>
            </a:r>
            <a:r>
              <a:rPr lang="zh-CN" altLang="en-US" dirty="0"/>
              <a:t>布网。该布网方法也可与点连式结合起来布设（图</a:t>
            </a:r>
            <a:r>
              <a:rPr lang="en-US" altLang="zh-CN" dirty="0"/>
              <a:t>8-7</a:t>
            </a:r>
            <a:r>
              <a:rPr lang="zh-CN" altLang="en-US" dirty="0"/>
              <a:t>）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9pPr>
          </a:lstStyle>
          <a:p>
            <a:pPr eaLnBrk="1" hangingPunct="1"/>
            <a:fld id="{9DA0ED7C-E2A7-403A-9CE8-D6A650CE201B}" type="slidenum">
              <a:rPr lang="zh-CN" altLang="en-US">
                <a:latin typeface="Times New Roman" pitchFamily="18" charset="0"/>
              </a:rPr>
              <a:pPr eaLnBrk="1" hangingPunct="1"/>
              <a:t>24</a:t>
            </a:fld>
            <a:endParaRPr lang="en-US" altLang="zh-CN">
              <a:latin typeface="Times New Roman" pitchFamily="18" charset="0"/>
            </a:endParaRPr>
          </a:p>
        </p:txBody>
      </p:sp>
      <p:sp>
        <p:nvSpPr>
          <p:cNvPr id="79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zh-CN" altLang="en-US" dirty="0"/>
              <a:t>星形图的几何图形简单，其直接观测边间不构成任何闭合图形，所以其检查与发现粗差的能力比点连式更差，</a:t>
            </a: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9pPr>
          </a:lstStyle>
          <a:p>
            <a:pPr eaLnBrk="1" hangingPunct="1"/>
            <a:fld id="{156EE0FC-95E0-4D64-BD24-86427B98550F}" type="slidenum">
              <a:rPr lang="zh-CN" altLang="en-US">
                <a:latin typeface="Times New Roman" pitchFamily="18" charset="0"/>
              </a:rPr>
              <a:pPr eaLnBrk="1" hangingPunct="1"/>
              <a:t>25</a:t>
            </a:fld>
            <a:endParaRPr lang="en-US" altLang="zh-CN">
              <a:latin typeface="Times New Roman" pitchFamily="18" charset="0"/>
            </a:endParaRPr>
          </a:p>
        </p:txBody>
      </p:sp>
      <p:sp>
        <p:nvSpPr>
          <p:cNvPr id="808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8090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9pPr>
          </a:lstStyle>
          <a:p>
            <a:pPr eaLnBrk="1" hangingPunct="1"/>
            <a:fld id="{FD01AE23-DEBA-4B01-B85F-F052C5256E04}" type="slidenum">
              <a:rPr lang="zh-CN" altLang="en-US">
                <a:latin typeface="Times New Roman" pitchFamily="18" charset="0"/>
              </a:rPr>
              <a:pPr eaLnBrk="1" hangingPunct="1"/>
              <a:t>26</a:t>
            </a:fld>
            <a:endParaRPr lang="en-US" altLang="zh-CN">
              <a:latin typeface="Times New Roman" pitchFamily="18" charset="0"/>
            </a:endParaRPr>
          </a:p>
        </p:txBody>
      </p:sp>
      <p:sp>
        <p:nvSpPr>
          <p:cNvPr id="819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819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en-US"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9pPr>
          </a:lstStyle>
          <a:p>
            <a:pPr eaLnBrk="1" hangingPunct="1"/>
            <a:fld id="{FD01AE23-DEBA-4B01-B85F-F052C5256E04}" type="slidenum">
              <a:rPr lang="zh-CN" altLang="en-US">
                <a:latin typeface="Times New Roman" pitchFamily="18" charset="0"/>
              </a:rPr>
              <a:pPr eaLnBrk="1" hangingPunct="1"/>
              <a:t>27</a:t>
            </a:fld>
            <a:endParaRPr lang="en-US" altLang="zh-CN">
              <a:latin typeface="Times New Roman" pitchFamily="18" charset="0"/>
            </a:endParaRPr>
          </a:p>
        </p:txBody>
      </p:sp>
      <p:sp>
        <p:nvSpPr>
          <p:cNvPr id="819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819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516603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9pPr>
          </a:lstStyle>
          <a:p>
            <a:pPr eaLnBrk="1" hangingPunct="1"/>
            <a:fld id="{FC915D5F-BDA5-440A-B64A-7DAB8682088A}" type="slidenum">
              <a:rPr lang="zh-CN" altLang="en-US">
                <a:latin typeface="Times New Roman" pitchFamily="18" charset="0"/>
              </a:rPr>
              <a:pPr eaLnBrk="1" hangingPunct="1"/>
              <a:t>28</a:t>
            </a:fld>
            <a:endParaRPr lang="en-US" altLang="zh-CN">
              <a:latin typeface="Times New Roman" pitchFamily="18" charset="0"/>
            </a:endParaRPr>
          </a:p>
        </p:txBody>
      </p:sp>
      <p:sp>
        <p:nvSpPr>
          <p:cNvPr id="829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8294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9pPr>
          </a:lstStyle>
          <a:p>
            <a:pPr eaLnBrk="1" hangingPunct="1"/>
            <a:fld id="{41A82E00-5967-4FBA-93D7-FA847F911D47}" type="slidenum">
              <a:rPr lang="zh-CN" altLang="en-US">
                <a:latin typeface="Times New Roman" pitchFamily="18" charset="0"/>
              </a:rPr>
              <a:pPr eaLnBrk="1" hangingPunct="1"/>
              <a:t>29</a:t>
            </a:fld>
            <a:endParaRPr lang="en-US" altLang="zh-CN">
              <a:latin typeface="Times New Roman" pitchFamily="18" charset="0"/>
            </a:endParaRPr>
          </a:p>
        </p:txBody>
      </p:sp>
      <p:sp>
        <p:nvSpPr>
          <p:cNvPr id="839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8397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9pPr>
          </a:lstStyle>
          <a:p>
            <a:pPr eaLnBrk="1" hangingPunct="1"/>
            <a:fld id="{AD465381-18AB-43BD-9658-34A25784C845}" type="slidenum">
              <a:rPr lang="zh-CN" altLang="en-US">
                <a:latin typeface="Times New Roman" pitchFamily="18" charset="0"/>
              </a:rPr>
              <a:pPr eaLnBrk="1" hangingPunct="1"/>
              <a:t>30</a:t>
            </a:fld>
            <a:endParaRPr lang="en-US" altLang="zh-CN">
              <a:latin typeface="Times New Roman" pitchFamily="18" charset="0"/>
            </a:endParaRPr>
          </a:p>
        </p:txBody>
      </p:sp>
      <p:sp>
        <p:nvSpPr>
          <p:cNvPr id="849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8499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9pPr>
          </a:lstStyle>
          <a:p>
            <a:pPr eaLnBrk="1" hangingPunct="1"/>
            <a:fld id="{B5A18DD5-98DF-4F04-B3AE-858369022B61}" type="slidenum">
              <a:rPr lang="zh-CN" altLang="en-US">
                <a:latin typeface="Times New Roman" pitchFamily="18" charset="0"/>
              </a:rPr>
              <a:pPr eaLnBrk="1" hangingPunct="1"/>
              <a:t>3</a:t>
            </a:fld>
            <a:endParaRPr lang="en-US" altLang="zh-CN">
              <a:latin typeface="Times New Roman" pitchFamily="18" charset="0"/>
            </a:endParaRPr>
          </a:p>
        </p:txBody>
      </p:sp>
      <p:sp>
        <p:nvSpPr>
          <p:cNvPr id="60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6042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9pPr>
          </a:lstStyle>
          <a:p>
            <a:pPr eaLnBrk="1" hangingPunct="1"/>
            <a:fld id="{366A3F47-81B3-4266-AA5D-634A5E6F96C0}" type="slidenum">
              <a:rPr lang="zh-CN" altLang="en-US">
                <a:latin typeface="Times New Roman" pitchFamily="18" charset="0"/>
              </a:rPr>
              <a:pPr eaLnBrk="1" hangingPunct="1"/>
              <a:t>31</a:t>
            </a:fld>
            <a:endParaRPr lang="en-US" altLang="zh-CN">
              <a:latin typeface="Times New Roman" pitchFamily="18" charset="0"/>
            </a:endParaRPr>
          </a:p>
        </p:txBody>
      </p:sp>
      <p:sp>
        <p:nvSpPr>
          <p:cNvPr id="860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8602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9pPr>
          </a:lstStyle>
          <a:p>
            <a:pPr eaLnBrk="1" hangingPunct="1"/>
            <a:fld id="{2AA08C14-D2AD-4391-B170-972B53A760B8}" type="slidenum">
              <a:rPr lang="zh-CN" altLang="en-US">
                <a:latin typeface="Times New Roman" pitchFamily="18" charset="0"/>
              </a:rPr>
              <a:pPr eaLnBrk="1" hangingPunct="1"/>
              <a:t>32</a:t>
            </a:fld>
            <a:endParaRPr lang="en-US" altLang="zh-CN">
              <a:latin typeface="Times New Roman" pitchFamily="18" charset="0"/>
            </a:endParaRPr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9pPr>
          </a:lstStyle>
          <a:p>
            <a:pPr eaLnBrk="1" hangingPunct="1"/>
            <a:fld id="{B4DD886E-4207-498A-8A59-BCA27B3844A6}" type="slidenum">
              <a:rPr lang="zh-CN" altLang="en-US">
                <a:latin typeface="Times New Roman" pitchFamily="18" charset="0"/>
              </a:rPr>
              <a:pPr eaLnBrk="1" hangingPunct="1"/>
              <a:t>33</a:t>
            </a:fld>
            <a:endParaRPr lang="en-US" altLang="zh-CN">
              <a:latin typeface="Times New Roman" pitchFamily="18" charset="0"/>
            </a:endParaRPr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9pPr>
          </a:lstStyle>
          <a:p>
            <a:pPr eaLnBrk="1" hangingPunct="1"/>
            <a:fld id="{F58C84DE-7D34-4DEB-BEF6-AD94030957EA}" type="slidenum">
              <a:rPr lang="zh-CN" altLang="en-US">
                <a:latin typeface="Times New Roman" pitchFamily="18" charset="0"/>
              </a:rPr>
              <a:pPr eaLnBrk="1" hangingPunct="1"/>
              <a:t>34</a:t>
            </a:fld>
            <a:endParaRPr lang="en-US" altLang="zh-CN">
              <a:latin typeface="Times New Roman" pitchFamily="18" charset="0"/>
            </a:endParaRPr>
          </a:p>
        </p:txBody>
      </p:sp>
      <p:sp>
        <p:nvSpPr>
          <p:cNvPr id="890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8909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9pPr>
          </a:lstStyle>
          <a:p>
            <a:pPr eaLnBrk="1" hangingPunct="1"/>
            <a:fld id="{CC47648D-CE46-4E9A-A4CC-252F664DE7C4}" type="slidenum">
              <a:rPr lang="zh-CN" altLang="en-US">
                <a:latin typeface="Times New Roman" pitchFamily="18" charset="0"/>
              </a:rPr>
              <a:pPr eaLnBrk="1" hangingPunct="1"/>
              <a:t>35</a:t>
            </a:fld>
            <a:endParaRPr lang="en-US" altLang="zh-CN">
              <a:latin typeface="Times New Roman" pitchFamily="18" charset="0"/>
            </a:endParaRPr>
          </a:p>
        </p:txBody>
      </p:sp>
      <p:sp>
        <p:nvSpPr>
          <p:cNvPr id="901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01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zh-CN" altLang="en-US"/>
              <a:t>另外记录测站名称，气温、气压，仪器高，观测起止时间</a:t>
            </a: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9pPr>
          </a:lstStyle>
          <a:p>
            <a:pPr eaLnBrk="1" hangingPunct="1"/>
            <a:fld id="{353E2F91-7DF7-4555-A9A2-5FDA2B761666}" type="slidenum">
              <a:rPr lang="zh-CN" altLang="en-US">
                <a:latin typeface="Times New Roman" pitchFamily="18" charset="0"/>
              </a:rPr>
              <a:pPr eaLnBrk="1" hangingPunct="1"/>
              <a:t>36</a:t>
            </a:fld>
            <a:endParaRPr lang="en-US" altLang="zh-CN">
              <a:latin typeface="Times New Roman" pitchFamily="18" charset="0"/>
            </a:endParaRPr>
          </a:p>
        </p:txBody>
      </p:sp>
      <p:sp>
        <p:nvSpPr>
          <p:cNvPr id="911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114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9pPr>
          </a:lstStyle>
          <a:p>
            <a:pPr eaLnBrk="1" hangingPunct="1"/>
            <a:fld id="{1F840A8A-AAC7-4D7F-9F7B-AF8CC54E81E9}" type="slidenum">
              <a:rPr lang="zh-CN" altLang="en-US">
                <a:latin typeface="Times New Roman" pitchFamily="18" charset="0"/>
              </a:rPr>
              <a:pPr eaLnBrk="1" hangingPunct="1"/>
              <a:t>37</a:t>
            </a:fld>
            <a:endParaRPr lang="en-US" altLang="zh-CN">
              <a:latin typeface="Times New Roman" pitchFamily="18" charset="0"/>
            </a:endParaRPr>
          </a:p>
        </p:txBody>
      </p:sp>
      <p:sp>
        <p:nvSpPr>
          <p:cNvPr id="921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216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zh-CN" altLang="en-US" dirty="0"/>
              <a:t>作业方法：采用两台（或两台以上）接收设备，分别安置在一条或数条基线的两个端点，同步观测</a:t>
            </a:r>
            <a:r>
              <a:rPr lang="en-US" altLang="zh-CN" dirty="0"/>
              <a:t>4</a:t>
            </a:r>
            <a:r>
              <a:rPr lang="zh-CN" altLang="en-US" dirty="0"/>
              <a:t>颗以上卫星，每时段长</a:t>
            </a:r>
            <a:r>
              <a:rPr lang="en-US" altLang="zh-CN" dirty="0"/>
              <a:t>45min</a:t>
            </a:r>
            <a:r>
              <a:rPr lang="zh-CN" altLang="en-US" dirty="0"/>
              <a:t>至</a:t>
            </a:r>
            <a:r>
              <a:rPr lang="en-US" altLang="zh-CN" dirty="0"/>
              <a:t>2h</a:t>
            </a:r>
            <a:r>
              <a:rPr lang="zh-CN" altLang="en-US" dirty="0"/>
              <a:t>或更多。作业布置如图</a:t>
            </a:r>
            <a:r>
              <a:rPr lang="en-US" altLang="zh-CN" dirty="0"/>
              <a:t>8·15</a:t>
            </a:r>
            <a:r>
              <a:rPr lang="zh-CN" altLang="en-US" dirty="0"/>
              <a:t>所示。</a:t>
            </a:r>
          </a:p>
          <a:p>
            <a:pPr eaLnBrk="1" hangingPunct="1"/>
            <a:r>
              <a:rPr lang="zh-CN" altLang="en-US" dirty="0"/>
              <a:t>精度：基线的定位精度可达</a:t>
            </a:r>
            <a:r>
              <a:rPr lang="en-US" altLang="zh-CN" dirty="0"/>
              <a:t>5mm+1×10“·D</a:t>
            </a:r>
            <a:r>
              <a:rPr lang="zh-CN" altLang="en-US" dirty="0"/>
              <a:t>，</a:t>
            </a:r>
            <a:r>
              <a:rPr lang="en-US" altLang="zh-CN" dirty="0"/>
              <a:t>D</a:t>
            </a:r>
            <a:r>
              <a:rPr lang="zh-CN" altLang="en-US" dirty="0"/>
              <a:t>为基线长度</a:t>
            </a:r>
            <a:r>
              <a:rPr lang="en-US" altLang="zh-CN" dirty="0"/>
              <a:t>(km)</a:t>
            </a:r>
            <a:r>
              <a:rPr lang="zh-CN" altLang="en-US" dirty="0"/>
              <a:t>。</a:t>
            </a:r>
            <a:endParaRPr lang="en-US" altLang="zh-CN" dirty="0"/>
          </a:p>
          <a:p>
            <a:pPr eaLnBrk="1" hangingPunct="1"/>
            <a:r>
              <a:rPr lang="zh-CN" altLang="en-US" dirty="0"/>
              <a:t>适用范围：建立全球性或国家级大地控制网，建立地壳运动监测网、建立长距离检校基线、进行岛屿与大陆联测、钻井定位及精密工程控制网建立等。</a:t>
            </a:r>
          </a:p>
          <a:p>
            <a:pPr eaLnBrk="1" hangingPunct="1"/>
            <a:r>
              <a:rPr lang="zh-CN" altLang="en-US" dirty="0"/>
              <a:t>注意事项：所有已观测基线应组成一系列封闭图形（如图</a:t>
            </a:r>
            <a:r>
              <a:rPr lang="en-US" altLang="zh-CN" dirty="0"/>
              <a:t>8-15),</a:t>
            </a:r>
            <a:r>
              <a:rPr lang="zh-CN" altLang="en-US" dirty="0"/>
              <a:t>以利于外业检核，提高成果可靠度。并且可以通过平差，有助于进一步提高定位精度。</a:t>
            </a: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[1]</a:t>
            </a:r>
            <a:r>
              <a:rPr lang="zh-CN" altLang="en-US" dirty="0"/>
              <a:t>国家市场监督管理总局</a:t>
            </a:r>
            <a:r>
              <a:rPr lang="en-US" altLang="zh-CN" dirty="0"/>
              <a:t>,</a:t>
            </a:r>
            <a:r>
              <a:rPr lang="zh-CN" altLang="en-US" dirty="0"/>
              <a:t>国家标准化管理委员会</a:t>
            </a:r>
            <a:r>
              <a:rPr lang="en-US" altLang="zh-CN" dirty="0"/>
              <a:t>. </a:t>
            </a:r>
            <a:r>
              <a:rPr lang="zh-CN" altLang="en-US" dirty="0"/>
              <a:t>全球导航卫星系统</a:t>
            </a:r>
            <a:r>
              <a:rPr lang="en-US" altLang="zh-CN" dirty="0"/>
              <a:t>(GNSS)</a:t>
            </a:r>
            <a:r>
              <a:rPr lang="zh-CN" altLang="en-US" dirty="0"/>
              <a:t>测量规范</a:t>
            </a:r>
            <a:r>
              <a:rPr lang="en-US" altLang="zh-CN" dirty="0"/>
              <a:t>. [S], 2024.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537C74A-0A3F-489B-9E22-7BBD370DE712}" type="slidenum">
              <a:rPr lang="zh-CN" altLang="en-US" smtClean="0"/>
              <a:pPr>
                <a:defRPr/>
              </a:pPr>
              <a:t>38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7322626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9pPr>
          </a:lstStyle>
          <a:p>
            <a:pPr eaLnBrk="1" hangingPunct="1"/>
            <a:fld id="{D962F9F0-7775-4C75-9338-F12BB9CECDA7}" type="slidenum">
              <a:rPr lang="zh-CN" altLang="en-US">
                <a:latin typeface="Times New Roman" pitchFamily="18" charset="0"/>
              </a:rPr>
              <a:pPr eaLnBrk="1" hangingPunct="1"/>
              <a:t>39</a:t>
            </a:fld>
            <a:endParaRPr lang="en-US" altLang="zh-CN">
              <a:latin typeface="Times New Roman" pitchFamily="18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zh-CN" altLang="en-US" dirty="0"/>
              <a:t>作业方法：在测区中部选择一个基准站，并安置一台接收设备连续跟踪所有可见卫星；另一台接收机依次到各点流动设站，每点观测数分钟。作业布置如图</a:t>
            </a:r>
            <a:r>
              <a:rPr lang="en-US" altLang="zh-CN" dirty="0"/>
              <a:t>8·16</a:t>
            </a:r>
            <a:r>
              <a:rPr lang="zh-CN" altLang="en-US" dirty="0"/>
              <a:t>所示。</a:t>
            </a:r>
          </a:p>
          <a:p>
            <a:pPr eaLnBrk="1" hangingPunct="1"/>
            <a:r>
              <a:rPr lang="zh-CN" altLang="en-US" dirty="0"/>
              <a:t>精度：流动站相对于基准站的基线中误差为</a:t>
            </a:r>
            <a:r>
              <a:rPr lang="en-US" altLang="zh-CN" dirty="0"/>
              <a:t>5mm+1×10-6D</a:t>
            </a:r>
          </a:p>
          <a:p>
            <a:pPr eaLnBrk="1" hangingPunct="1"/>
            <a:r>
              <a:rPr lang="zh-CN" altLang="en-US" dirty="0"/>
              <a:t>应用范围：控制网的建立及其加密、工程测量、地籍测量、大批相距百米左右的点位定位。</a:t>
            </a:r>
          </a:p>
          <a:p>
            <a:pPr eaLnBrk="1" hangingPunct="1"/>
            <a:r>
              <a:rPr lang="zh-CN" altLang="en-US" dirty="0"/>
              <a:t>注意事项：在观测时段内应确保有</a:t>
            </a:r>
            <a:r>
              <a:rPr lang="en-US" altLang="zh-CN" dirty="0"/>
              <a:t>5</a:t>
            </a:r>
            <a:r>
              <a:rPr lang="zh-CN" altLang="en-US" dirty="0"/>
              <a:t>颗以上卫星可供观测；流动点与基准点相距应不超过</a:t>
            </a:r>
            <a:r>
              <a:rPr lang="en-US" altLang="zh-CN" dirty="0"/>
              <a:t>20km</a:t>
            </a:r>
            <a:r>
              <a:rPr lang="zh-CN" altLang="en-US" dirty="0"/>
              <a:t>；流动站上的接收机在转移时，不必保持对所测卫星连续跟踪，可关闭电源以降低能耗。</a:t>
            </a:r>
          </a:p>
          <a:p>
            <a:pPr eaLnBrk="1" hangingPunct="1"/>
            <a:r>
              <a:rPr lang="zh-CN" altLang="en-US" dirty="0"/>
              <a:t>优缺点：</a:t>
            </a:r>
            <a:endParaRPr lang="en-US" altLang="zh-CN" dirty="0"/>
          </a:p>
          <a:p>
            <a:pPr eaLnBrk="1" hangingPunct="1"/>
            <a:r>
              <a:rPr lang="zh-CN" altLang="en-US" dirty="0"/>
              <a:t>优点：作业速度快精度高、能耗低；</a:t>
            </a:r>
            <a:endParaRPr lang="en-US" altLang="zh-CN" dirty="0"/>
          </a:p>
          <a:p>
            <a:pPr eaLnBrk="1" hangingPunct="1"/>
            <a:r>
              <a:rPr lang="zh-CN" altLang="en-US" dirty="0"/>
              <a:t>缺点：两台接收机工作时，构不成闭合图形（如图</a:t>
            </a:r>
            <a:r>
              <a:rPr lang="en-US" altLang="zh-CN" dirty="0"/>
              <a:t>8·16</a:t>
            </a:r>
            <a:r>
              <a:rPr lang="zh-CN" altLang="en-US" dirty="0"/>
              <a:t>），可靠性较差。</a:t>
            </a:r>
            <a:endParaRPr lang="en-US" altLang="zh-CN" dirty="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9pPr>
          </a:lstStyle>
          <a:p>
            <a:pPr eaLnBrk="1" hangingPunct="1"/>
            <a:fld id="{D1B41E92-110D-4A72-98DE-903BC4EA01A4}" type="slidenum">
              <a:rPr lang="zh-CN" altLang="en-US">
                <a:latin typeface="Times New Roman" pitchFamily="18" charset="0"/>
              </a:rPr>
              <a:pPr eaLnBrk="1" hangingPunct="1"/>
              <a:t>40</a:t>
            </a:fld>
            <a:endParaRPr lang="en-US" altLang="zh-CN">
              <a:latin typeface="Times New Roman" pitchFamily="18" charset="0"/>
            </a:endParaRPr>
          </a:p>
        </p:txBody>
      </p:sp>
      <p:sp>
        <p:nvSpPr>
          <p:cNvPr id="942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421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zh-CN" altLang="en-US" dirty="0"/>
              <a:t>作业方法：在测区选择一个基准点，安置接收机连续跟踪所有可见卫星；将另一台流动接收机先置于</a:t>
            </a:r>
            <a:r>
              <a:rPr lang="en-US" altLang="zh-CN" dirty="0"/>
              <a:t>1</a:t>
            </a:r>
            <a:r>
              <a:rPr lang="zh-CN" altLang="en-US" dirty="0"/>
              <a:t>号站（如图</a:t>
            </a:r>
            <a:r>
              <a:rPr lang="en-US" altLang="zh-CN" dirty="0"/>
              <a:t>8·17</a:t>
            </a:r>
            <a:r>
              <a:rPr lang="zh-CN" altLang="en-US" dirty="0"/>
              <a:t>）观测；在保持对所测卫星连续跟</a:t>
            </a:r>
          </a:p>
          <a:p>
            <a:pPr eaLnBrk="1" hangingPunct="1"/>
            <a:r>
              <a:rPr lang="zh-CN" altLang="en-US" dirty="0"/>
              <a:t>踪而不失锁的情况下，将流动接收机分别在</a:t>
            </a:r>
            <a:r>
              <a:rPr lang="en-US" altLang="zh-CN" dirty="0"/>
              <a:t>2</a:t>
            </a:r>
            <a:r>
              <a:rPr lang="zh-CN" altLang="en-US" dirty="0"/>
              <a:t>，</a:t>
            </a:r>
            <a:r>
              <a:rPr lang="en-US" altLang="zh-CN" dirty="0"/>
              <a:t>3</a:t>
            </a:r>
            <a:r>
              <a:rPr lang="zh-CN" altLang="en-US" dirty="0"/>
              <a:t>，</a:t>
            </a:r>
            <a:r>
              <a:rPr lang="en-US" altLang="zh-CN" dirty="0"/>
              <a:t>4</a:t>
            </a:r>
            <a:r>
              <a:rPr lang="zh-CN" altLang="en-US" dirty="0"/>
              <a:t>一各点观测数秒钟。</a:t>
            </a:r>
            <a:endParaRPr lang="en-US" altLang="zh-CN" dirty="0"/>
          </a:p>
          <a:p>
            <a:pPr eaLnBrk="1" hangingPunct="1"/>
            <a:r>
              <a:rPr lang="zh-CN" altLang="en-US" dirty="0"/>
              <a:t>精度：基线的中误差约为</a:t>
            </a:r>
            <a:r>
              <a:rPr lang="en-US" altLang="zh-CN" dirty="0"/>
              <a:t>1-2cm</a:t>
            </a:r>
          </a:p>
          <a:p>
            <a:pPr eaLnBrk="1" hangingPunct="1"/>
            <a:r>
              <a:rPr lang="zh-CN" altLang="en-US" dirty="0"/>
              <a:t>应用范围：开阔地区的加密控制测量、工程定位及碎部测量、剖面测量及线路测量等。</a:t>
            </a:r>
          </a:p>
          <a:p>
            <a:pPr eaLnBrk="1" hangingPunct="1"/>
            <a:r>
              <a:rPr lang="zh-CN" altLang="en-US" dirty="0"/>
              <a:t>注意事项：应确保在观测时段上有</a:t>
            </a:r>
            <a:r>
              <a:rPr lang="en-US" altLang="zh-CN" dirty="0"/>
              <a:t>5</a:t>
            </a:r>
            <a:r>
              <a:rPr lang="zh-CN" altLang="en-US" dirty="0"/>
              <a:t>颗以上卫星可供观测；流动点与基准点距离不超过</a:t>
            </a:r>
            <a:r>
              <a:rPr lang="en-US" altLang="zh-CN" dirty="0"/>
              <a:t>20km</a:t>
            </a:r>
            <a:r>
              <a:rPr lang="zh-CN" altLang="en-US" dirty="0"/>
              <a:t>；观测过程中流动接收机不能失锁，否则应在失锁的流动点上延长观测时间</a:t>
            </a:r>
            <a:r>
              <a:rPr lang="en-US" altLang="zh-CN" dirty="0"/>
              <a:t>1-2min</a:t>
            </a:r>
          </a:p>
          <a:p>
            <a:pPr eaLnBrk="1" hangingPunct="1"/>
            <a:endParaRPr lang="zh-CN" alt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9pPr>
          </a:lstStyle>
          <a:p>
            <a:pPr eaLnBrk="1" hangingPunct="1"/>
            <a:fld id="{75988A7E-A2A9-4251-BEF4-F35BEA9CC779}" type="slidenum">
              <a:rPr lang="zh-CN" altLang="en-US">
                <a:latin typeface="Times New Roman" pitchFamily="18" charset="0"/>
              </a:rPr>
              <a:pPr eaLnBrk="1" hangingPunct="1"/>
              <a:t>4</a:t>
            </a:fld>
            <a:endParaRPr lang="en-US" altLang="zh-CN">
              <a:latin typeface="Times New Roman" pitchFamily="18" charset="0"/>
            </a:endParaRPr>
          </a:p>
        </p:txBody>
      </p:sp>
      <p:sp>
        <p:nvSpPr>
          <p:cNvPr id="614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6144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9pPr>
          </a:lstStyle>
          <a:p>
            <a:pPr eaLnBrk="1" hangingPunct="1"/>
            <a:fld id="{9200C538-F7AD-45D2-A73E-7BFF2EC39F6B}" type="slidenum">
              <a:rPr lang="zh-CN" altLang="en-US">
                <a:latin typeface="Times New Roman" pitchFamily="18" charset="0"/>
              </a:rPr>
              <a:pPr eaLnBrk="1" hangingPunct="1"/>
              <a:t>41</a:t>
            </a:fld>
            <a:endParaRPr lang="en-US" altLang="zh-CN">
              <a:latin typeface="Times New Roman" pitchFamily="18" charset="0"/>
            </a:endParaRPr>
          </a:p>
        </p:txBody>
      </p:sp>
      <p:sp>
        <p:nvSpPr>
          <p:cNvPr id="952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523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zh-CN" altLang="en-US" dirty="0"/>
              <a:t>作业方法：建立一个基准点安置接收机连续跟踪所有可见卫星；流动接收机依次到每点观测</a:t>
            </a:r>
            <a:r>
              <a:rPr lang="en-US" altLang="zh-CN" dirty="0"/>
              <a:t>1-2min</a:t>
            </a:r>
            <a:r>
              <a:rPr lang="zh-CN" altLang="en-US" dirty="0"/>
              <a:t>；</a:t>
            </a:r>
            <a:r>
              <a:rPr lang="en-US" altLang="zh-CN" dirty="0" err="1"/>
              <a:t>lh</a:t>
            </a:r>
            <a:r>
              <a:rPr lang="zh-CN" altLang="en-US" dirty="0"/>
              <a:t>后逆序返测各流动点</a:t>
            </a:r>
            <a:r>
              <a:rPr lang="en-US" altLang="zh-CN" dirty="0"/>
              <a:t>1-2min</a:t>
            </a:r>
            <a:r>
              <a:rPr lang="zh-CN" altLang="en-US" dirty="0"/>
              <a:t>设站布置如图</a:t>
            </a:r>
            <a:r>
              <a:rPr lang="en-US" altLang="zh-CN" dirty="0"/>
              <a:t>8·18</a:t>
            </a:r>
            <a:r>
              <a:rPr lang="zh-CN" altLang="en-US" dirty="0"/>
              <a:t>所示。</a:t>
            </a:r>
          </a:p>
          <a:p>
            <a:pPr eaLnBrk="1" hangingPunct="1"/>
            <a:r>
              <a:rPr lang="zh-CN" altLang="en-US" dirty="0"/>
              <a:t>精度：相对于基准点的基线中误差为</a:t>
            </a:r>
            <a:r>
              <a:rPr lang="en-US" altLang="zh-CN" dirty="0"/>
              <a:t>5mm+1×10-6·D</a:t>
            </a:r>
          </a:p>
          <a:p>
            <a:pPr eaLnBrk="1" hangingPunct="1"/>
            <a:r>
              <a:rPr lang="zh-CN" altLang="en-US" dirty="0"/>
              <a:t>应用范围：控制测量及控制网加密、取代导线测量及三角测量、工程测量及地籍测量等。</a:t>
            </a:r>
          </a:p>
          <a:p>
            <a:pPr eaLnBrk="1" hangingPunct="1"/>
            <a:r>
              <a:rPr lang="zh-CN" altLang="en-US" dirty="0"/>
              <a:t>注意事项：流动点与基准点相距不超过</a:t>
            </a:r>
            <a:r>
              <a:rPr lang="en-US" altLang="zh-CN" dirty="0"/>
              <a:t>20km</a:t>
            </a:r>
            <a:r>
              <a:rPr lang="zh-CN" altLang="en-US" dirty="0"/>
              <a:t>；基准点上空开阔，能正常跟踪</a:t>
            </a:r>
            <a:r>
              <a:rPr lang="en-US" altLang="zh-CN" dirty="0"/>
              <a:t>3</a:t>
            </a:r>
            <a:r>
              <a:rPr lang="zh-CN" altLang="en-US" dirty="0"/>
              <a:t>颗以上的卫星。</a:t>
            </a: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9pPr>
          </a:lstStyle>
          <a:p>
            <a:pPr eaLnBrk="1" hangingPunct="1"/>
            <a:fld id="{35439144-A404-4154-81A8-ACFE7F6DACDF}" type="slidenum">
              <a:rPr lang="zh-CN" altLang="en-US">
                <a:latin typeface="Times New Roman" pitchFamily="18" charset="0"/>
              </a:rPr>
              <a:pPr eaLnBrk="1" hangingPunct="1"/>
              <a:t>42</a:t>
            </a:fld>
            <a:endParaRPr lang="en-US" altLang="zh-CN">
              <a:latin typeface="Times New Roman" pitchFamily="18" charset="0"/>
            </a:endParaRPr>
          </a:p>
        </p:txBody>
      </p:sp>
      <p:sp>
        <p:nvSpPr>
          <p:cNvPr id="962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626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zh-CN" altLang="en-US" dirty="0"/>
              <a:t>作业方法：建立一个基准点安置接收机连续跟踪所有可见卫星（如图</a:t>
            </a:r>
            <a:r>
              <a:rPr lang="en-US" altLang="zh-CN" dirty="0"/>
              <a:t>8·19</a:t>
            </a:r>
            <a:r>
              <a:rPr lang="zh-CN" altLang="en-US" dirty="0"/>
              <a:t>所示）；流动接收机先在出发点上静态观测数分钟；然后流动接收机从出发点开始连续运动；按指定的时间间隔自动测定运动载体的实时位置</a:t>
            </a:r>
          </a:p>
          <a:p>
            <a:pPr eaLnBrk="1" hangingPunct="1"/>
            <a:r>
              <a:rPr lang="zh-CN" altLang="en-US" dirty="0"/>
              <a:t>精度：相对于基准点的瞬时点位精度</a:t>
            </a:r>
            <a:r>
              <a:rPr lang="en-US" altLang="zh-CN" dirty="0"/>
              <a:t>1-2cm</a:t>
            </a:r>
          </a:p>
          <a:p>
            <a:pPr eaLnBrk="1" hangingPunct="1"/>
            <a:r>
              <a:rPr lang="zh-CN" altLang="en-US" dirty="0"/>
              <a:t>应用范围：精密测定运动目标的轨迹、测定道路的中心线、剖面测量、航道测量等。</a:t>
            </a:r>
          </a:p>
          <a:p>
            <a:pPr eaLnBrk="1" hangingPunct="1"/>
            <a:r>
              <a:rPr lang="zh-CN" altLang="en-US" dirty="0"/>
              <a:t>注意事项：需同步观测</a:t>
            </a:r>
            <a:r>
              <a:rPr lang="en-US" altLang="zh-CN" dirty="0"/>
              <a:t>5</a:t>
            </a:r>
            <a:r>
              <a:rPr lang="zh-CN" altLang="en-US" dirty="0"/>
              <a:t>颗卫星，其中至少</a:t>
            </a:r>
            <a:r>
              <a:rPr lang="en-US" altLang="zh-CN" dirty="0"/>
              <a:t>4</a:t>
            </a:r>
            <a:r>
              <a:rPr lang="zh-CN" altLang="en-US" dirty="0"/>
              <a:t>颗卫星要连续跟踪；流动点与基准点相距不超过</a:t>
            </a:r>
            <a:r>
              <a:rPr lang="en-US" altLang="zh-CN" dirty="0"/>
              <a:t>20kmo</a:t>
            </a:r>
            <a:endParaRPr lang="zh-CN" altLang="en-US" dirty="0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9pPr>
          </a:lstStyle>
          <a:p>
            <a:pPr eaLnBrk="1" hangingPunct="1"/>
            <a:fld id="{A938F22E-7018-486B-93C0-74D111A10C35}" type="slidenum">
              <a:rPr lang="zh-CN" altLang="en-US">
                <a:latin typeface="Times New Roman" pitchFamily="18" charset="0"/>
              </a:rPr>
              <a:pPr eaLnBrk="1" hangingPunct="1"/>
              <a:t>43</a:t>
            </a:fld>
            <a:endParaRPr lang="en-US" altLang="zh-CN">
              <a:latin typeface="Times New Roman" pitchFamily="18" charset="0"/>
            </a:endParaRPr>
          </a:p>
        </p:txBody>
      </p:sp>
      <p:sp>
        <p:nvSpPr>
          <p:cNvPr id="972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728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9pPr>
          </a:lstStyle>
          <a:p>
            <a:pPr eaLnBrk="1" hangingPunct="1"/>
            <a:fld id="{858E8FCE-82F5-4D10-9B80-6A30D25D0E49}" type="slidenum">
              <a:rPr lang="zh-CN" altLang="en-US">
                <a:latin typeface="Times New Roman" pitchFamily="18" charset="0"/>
              </a:rPr>
              <a:pPr eaLnBrk="1" hangingPunct="1"/>
              <a:t>44</a:t>
            </a:fld>
            <a:endParaRPr lang="en-US" altLang="zh-CN">
              <a:latin typeface="Times New Roman" pitchFamily="18" charset="0"/>
            </a:endParaRPr>
          </a:p>
        </p:txBody>
      </p:sp>
      <p:sp>
        <p:nvSpPr>
          <p:cNvPr id="983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830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9pPr>
          </a:lstStyle>
          <a:p>
            <a:pPr eaLnBrk="1" hangingPunct="1"/>
            <a:fld id="{3C7FBA8A-378B-4A96-AD6B-0647230E1D7F}" type="slidenum">
              <a:rPr lang="zh-CN" altLang="en-US">
                <a:latin typeface="Times New Roman" pitchFamily="18" charset="0"/>
              </a:rPr>
              <a:pPr eaLnBrk="1" hangingPunct="1"/>
              <a:t>5</a:t>
            </a:fld>
            <a:endParaRPr lang="en-US" altLang="zh-CN">
              <a:latin typeface="Times New Roman" pitchFamily="18" charset="0"/>
            </a:endParaRPr>
          </a:p>
        </p:txBody>
      </p:sp>
      <p:sp>
        <p:nvSpPr>
          <p:cNvPr id="624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6246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zh-CN" altLang="en-US" dirty="0"/>
              <a:t>资料的收集与整理</a:t>
            </a:r>
            <a:endParaRPr lang="en-US" altLang="zh-CN" dirty="0"/>
          </a:p>
          <a:p>
            <a:pPr eaLnBrk="1" hangingPunct="1"/>
            <a:r>
              <a:rPr lang="zh-CN" altLang="en-US" dirty="0"/>
              <a:t>根据探勘测区掌握的情况，收集的资料有： </a:t>
            </a:r>
          </a:p>
          <a:p>
            <a:pPr eaLnBrk="1" hangingPunct="1"/>
            <a:r>
              <a:rPr lang="en-US" altLang="zh-CN" dirty="0"/>
              <a:t>1.</a:t>
            </a:r>
            <a:r>
              <a:rPr lang="zh-CN" altLang="en-US" dirty="0"/>
              <a:t>各类图件：</a:t>
            </a:r>
            <a:r>
              <a:rPr lang="en-US" altLang="zh-CN" dirty="0"/>
              <a:t>1</a:t>
            </a:r>
            <a:r>
              <a:rPr lang="zh-CN" altLang="en-US" dirty="0"/>
              <a:t>：</a:t>
            </a:r>
            <a:r>
              <a:rPr lang="en-US" altLang="zh-CN" dirty="0"/>
              <a:t>1</a:t>
            </a:r>
            <a:r>
              <a:rPr lang="zh-CN" altLang="en-US" dirty="0"/>
              <a:t>万到</a:t>
            </a:r>
            <a:r>
              <a:rPr lang="en-US" altLang="zh-CN" dirty="0"/>
              <a:t>1</a:t>
            </a:r>
            <a:r>
              <a:rPr lang="zh-CN" altLang="en-US" dirty="0"/>
              <a:t>：</a:t>
            </a:r>
            <a:r>
              <a:rPr lang="en-US" altLang="zh-CN" dirty="0"/>
              <a:t>10</a:t>
            </a:r>
            <a:r>
              <a:rPr lang="zh-CN" altLang="en-US" dirty="0"/>
              <a:t>万比例尺的地形图、大地水准面起伏图、交通图、行政区划图、卫星影像图。百度地图或从</a:t>
            </a:r>
            <a:r>
              <a:rPr lang="en-US" altLang="zh-CN" dirty="0"/>
              <a:t>Google Earth</a:t>
            </a:r>
            <a:r>
              <a:rPr lang="zh-CN" altLang="en-US" dirty="0"/>
              <a:t>，</a:t>
            </a:r>
            <a:r>
              <a:rPr lang="en-US" altLang="zh-CN" dirty="0"/>
              <a:t>Google Earth</a:t>
            </a:r>
            <a:r>
              <a:rPr lang="zh-CN" altLang="en-US" dirty="0"/>
              <a:t>上的地图，可以直接量取经纬度、格网坐标、距离等几何参数； </a:t>
            </a:r>
          </a:p>
          <a:p>
            <a:pPr eaLnBrk="1" hangingPunct="1"/>
            <a:r>
              <a:rPr lang="en-US" altLang="zh-CN" dirty="0"/>
              <a:t>2.</a:t>
            </a:r>
            <a:r>
              <a:rPr lang="zh-CN" altLang="en-US" dirty="0"/>
              <a:t>平面控制点：测区内和测区周边各级各类三角点、</a:t>
            </a:r>
            <a:r>
              <a:rPr lang="en-US" altLang="zh-CN" dirty="0"/>
              <a:t>GPS</a:t>
            </a:r>
            <a:r>
              <a:rPr lang="zh-CN" altLang="en-US" dirty="0"/>
              <a:t>点、导线点的网图、等级、坐标和高程数据、坐标系统、测量方法、测量机构、观测时间、平差成果的精度、平差软件、成果的参考历元等； </a:t>
            </a:r>
          </a:p>
          <a:p>
            <a:pPr eaLnBrk="1" hangingPunct="1"/>
            <a:r>
              <a:rPr lang="en-US" altLang="zh-CN" dirty="0"/>
              <a:t>3.</a:t>
            </a:r>
            <a:r>
              <a:rPr lang="zh-CN" altLang="en-US" dirty="0"/>
              <a:t>水准点：测区内和测区周边的各级各类水准点的水准路线图、等级、高程系统、测量机构、观测时间、计算时间、平差成果的精度、平差软件等； </a:t>
            </a:r>
          </a:p>
          <a:p>
            <a:pPr eaLnBrk="1" hangingPunct="1"/>
            <a:r>
              <a:rPr lang="en-US" altLang="zh-CN" dirty="0"/>
              <a:t>4.</a:t>
            </a:r>
            <a:r>
              <a:rPr lang="zh-CN" altLang="en-US" dirty="0"/>
              <a:t>测区内有关地质、气象、交通、通信等方面的资料。</a:t>
            </a:r>
            <a:endParaRPr lang="en-US" altLang="zh-CN" dirty="0"/>
          </a:p>
          <a:p>
            <a:pPr eaLnBrk="1" hangingPunct="1"/>
            <a:endParaRPr lang="en-US" altLang="zh-CN" dirty="0"/>
          </a:p>
          <a:p>
            <a:pPr eaLnBrk="1" hangingPunct="1"/>
            <a:r>
              <a:rPr lang="zh-CN" altLang="en-US" dirty="0"/>
              <a:t>二、测区踏勘 </a:t>
            </a:r>
          </a:p>
          <a:p>
            <a:pPr eaLnBrk="1" hangingPunct="1"/>
            <a:r>
              <a:rPr lang="zh-CN" altLang="en-US" dirty="0"/>
              <a:t>测区踏勘就是了解调查测区的详细情况，为布设控制网点、制定作业时间、选取作业路线、确定交通工具、安排住宿吃饭、预算经费成本等提供依据。 </a:t>
            </a:r>
          </a:p>
          <a:p>
            <a:pPr eaLnBrk="1" hangingPunct="1"/>
            <a:r>
              <a:rPr lang="en-US" altLang="zh-CN" dirty="0"/>
              <a:t>1.</a:t>
            </a:r>
            <a:r>
              <a:rPr lang="zh-CN" altLang="en-US" dirty="0"/>
              <a:t>测区交通概况：公路、铁路、乡村便道； </a:t>
            </a:r>
          </a:p>
          <a:p>
            <a:pPr eaLnBrk="1" hangingPunct="1"/>
            <a:r>
              <a:rPr lang="en-US" altLang="zh-CN" dirty="0"/>
              <a:t>2.</a:t>
            </a:r>
            <a:r>
              <a:rPr lang="zh-CN" altLang="en-US" dirty="0"/>
              <a:t>测区水系分布：江河、湖泊、池塘、水渠、桥梁、码头及水路交通； </a:t>
            </a:r>
          </a:p>
          <a:p>
            <a:pPr eaLnBrk="1" hangingPunct="1"/>
            <a:r>
              <a:rPr lang="en-US" altLang="zh-CN" dirty="0"/>
              <a:t>3.</a:t>
            </a:r>
            <a:r>
              <a:rPr lang="zh-CN" altLang="en-US" dirty="0"/>
              <a:t>测区植被分布：森林、草原、农作物的分布及面积； </a:t>
            </a:r>
          </a:p>
          <a:p>
            <a:pPr eaLnBrk="1" hangingPunct="1"/>
            <a:r>
              <a:rPr lang="en-US" altLang="zh-CN" dirty="0"/>
              <a:t>4.</a:t>
            </a:r>
            <a:r>
              <a:rPr lang="zh-CN" altLang="en-US" dirty="0"/>
              <a:t>测区气候特点：最高、最低温度及时间、风力情况、冻土深度、雨量等；</a:t>
            </a:r>
          </a:p>
          <a:p>
            <a:pPr eaLnBrk="1" hangingPunct="1"/>
            <a:r>
              <a:rPr lang="en-US" altLang="zh-CN" dirty="0"/>
              <a:t>5.</a:t>
            </a:r>
            <a:r>
              <a:rPr lang="zh-CN" altLang="en-US" dirty="0"/>
              <a:t>已知控制点的分布情况和资料分析； </a:t>
            </a:r>
          </a:p>
          <a:p>
            <a:pPr eaLnBrk="1" hangingPunct="1"/>
            <a:r>
              <a:rPr lang="en-US" altLang="zh-CN" dirty="0"/>
              <a:t>6.</a:t>
            </a:r>
            <a:r>
              <a:rPr lang="zh-CN" altLang="en-US" dirty="0"/>
              <a:t>居民点分布情况：城镇、乡村的分布，食宿及供电情况； </a:t>
            </a:r>
          </a:p>
          <a:p>
            <a:pPr eaLnBrk="1" hangingPunct="1"/>
            <a:r>
              <a:rPr lang="en-US" altLang="zh-CN" dirty="0"/>
              <a:t>7.</a:t>
            </a:r>
            <a:r>
              <a:rPr lang="zh-CN" altLang="en-US" dirty="0"/>
              <a:t>当地民俗风情：民族的分布、习俗及地方方言、习惯及社会治安情况。</a:t>
            </a:r>
            <a:endParaRPr lang="en-US" altLang="zh-CN" dirty="0"/>
          </a:p>
          <a:p>
            <a:pPr eaLnBrk="1" hangingPunct="1"/>
            <a:endParaRPr lang="en-US" altLang="zh-CN" dirty="0"/>
          </a:p>
          <a:p>
            <a:pPr eaLnBrk="1" hangingPunct="1"/>
            <a:r>
              <a:rPr lang="zh-CN" altLang="en-US" dirty="0"/>
              <a:t>四、设备器材及人员组织</a:t>
            </a:r>
            <a:endParaRPr lang="en-US" altLang="zh-CN" dirty="0"/>
          </a:p>
          <a:p>
            <a:pPr eaLnBrk="1" hangingPunct="1"/>
            <a:r>
              <a:rPr lang="zh-CN" altLang="en-US" dirty="0"/>
              <a:t>设备、器材筹备及人员组织包括： </a:t>
            </a:r>
          </a:p>
          <a:p>
            <a:pPr eaLnBrk="1" hangingPunct="1"/>
            <a:r>
              <a:rPr lang="en-US" altLang="zh-CN" dirty="0"/>
              <a:t>1.GPS</a:t>
            </a:r>
            <a:r>
              <a:rPr lang="zh-CN" altLang="en-US" dirty="0"/>
              <a:t>接收机、架腿、天线、基座、电池、充电器、钢卷尺、外业记录纸、铅笔等与</a:t>
            </a:r>
            <a:r>
              <a:rPr lang="en-US" altLang="zh-CN" dirty="0"/>
              <a:t>GPS</a:t>
            </a:r>
            <a:r>
              <a:rPr lang="zh-CN" altLang="en-US" dirty="0"/>
              <a:t>测量有关的仪器、设备和耗材； </a:t>
            </a:r>
          </a:p>
          <a:p>
            <a:pPr eaLnBrk="1" hangingPunct="1"/>
            <a:r>
              <a:rPr lang="en-US" altLang="zh-CN" dirty="0"/>
              <a:t>2.</a:t>
            </a:r>
            <a:r>
              <a:rPr lang="zh-CN" altLang="en-US" dirty="0"/>
              <a:t>计算机、人员通讯和数据通讯、数据下载软件、</a:t>
            </a:r>
            <a:r>
              <a:rPr lang="en-US" altLang="zh-CN" dirty="0"/>
              <a:t>GPS</a:t>
            </a:r>
            <a:r>
              <a:rPr lang="zh-CN" altLang="en-US" dirty="0"/>
              <a:t>接收机设置软件、数据处理软件、光盘、</a:t>
            </a:r>
            <a:r>
              <a:rPr lang="en-US" altLang="zh-CN" dirty="0"/>
              <a:t>U</a:t>
            </a:r>
            <a:r>
              <a:rPr lang="zh-CN" altLang="en-US" dirty="0"/>
              <a:t>盘等与数据操作、保存和计算有关的设备； </a:t>
            </a:r>
          </a:p>
          <a:p>
            <a:pPr eaLnBrk="1" hangingPunct="1"/>
            <a:r>
              <a:rPr lang="en-US" altLang="zh-CN" dirty="0"/>
              <a:t>3. </a:t>
            </a:r>
            <a:r>
              <a:rPr lang="zh-CN" altLang="en-US" dirty="0"/>
              <a:t>交通工具和材料、工具和有关设备； </a:t>
            </a:r>
          </a:p>
          <a:p>
            <a:pPr eaLnBrk="1" hangingPunct="1"/>
            <a:r>
              <a:rPr lang="en-US" altLang="zh-CN" dirty="0"/>
              <a:t>4.</a:t>
            </a:r>
            <a:r>
              <a:rPr lang="zh-CN" altLang="en-US" dirty="0"/>
              <a:t>人员组织：</a:t>
            </a:r>
            <a:r>
              <a:rPr lang="en-US" altLang="zh-CN" dirty="0"/>
              <a:t>GPS</a:t>
            </a:r>
            <a:r>
              <a:rPr lang="zh-CN" altLang="en-US" dirty="0"/>
              <a:t>测量人员、水准测量人员、监督检查质量保证人员、后勤保障人员。测量人员必须要有测量资质证书。</a:t>
            </a:r>
            <a:endParaRPr lang="en-US" altLang="zh-CN" dirty="0"/>
          </a:p>
          <a:p>
            <a:pPr eaLnBrk="1" hangingPunct="1"/>
            <a:endParaRPr lang="zh-CN" alt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9pPr>
          </a:lstStyle>
          <a:p>
            <a:pPr eaLnBrk="1" hangingPunct="1"/>
            <a:fld id="{09696220-92A1-4435-8A4C-A4FACAAA8D5E}" type="slidenum">
              <a:rPr lang="zh-CN" altLang="en-US">
                <a:latin typeface="Times New Roman" pitchFamily="18" charset="0"/>
              </a:rPr>
              <a:pPr eaLnBrk="1" hangingPunct="1"/>
              <a:t>6</a:t>
            </a:fld>
            <a:endParaRPr lang="en-US" altLang="zh-CN">
              <a:latin typeface="Times New Roman" pitchFamily="18" charset="0"/>
            </a:endParaRPr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altLang="zh-CN" b="1" dirty="0">
                <a:solidFill>
                  <a:srgbClr val="C4251F"/>
                </a:solidFill>
                <a:effectLst/>
                <a:latin typeface="inherit"/>
              </a:rPr>
              <a:t>GB/T 18314-2024《</a:t>
            </a:r>
            <a:r>
              <a:rPr lang="zh-CN" altLang="en-US" b="1" dirty="0">
                <a:effectLst/>
              </a:rPr>
              <a:t>全球导航卫星系统（</a:t>
            </a:r>
            <a:r>
              <a:rPr lang="en-US" altLang="zh-CN" b="1" dirty="0">
                <a:effectLst/>
              </a:rPr>
              <a:t>GNSS</a:t>
            </a:r>
            <a:r>
              <a:rPr lang="zh-CN" altLang="en-US" b="1" dirty="0">
                <a:effectLst/>
              </a:rPr>
              <a:t>）测量规范</a:t>
            </a:r>
            <a:r>
              <a:rPr lang="en-US" altLang="zh-CN" b="1" dirty="0">
                <a:solidFill>
                  <a:srgbClr val="C4251F"/>
                </a:solidFill>
                <a:effectLst/>
                <a:latin typeface="inherit"/>
              </a:rPr>
              <a:t>》 https://openstd.samr.gov.cn/bzgk/gb/newGbInfo?hcno=AACB150BD9C8D5B2B5328A3251FCCFA2</a:t>
            </a:r>
          </a:p>
          <a:p>
            <a:pPr algn="l"/>
            <a:br>
              <a:rPr lang="zh-CN" altLang="en-US" b="1" u="none" strike="noStrike" dirty="0">
                <a:solidFill>
                  <a:srgbClr val="077DD7"/>
                </a:solidFill>
                <a:effectLst/>
              </a:rPr>
            </a:br>
            <a:r>
              <a:rPr lang="en-US" altLang="zh-CN" b="1" u="none" strike="noStrike" dirty="0">
                <a:solidFill>
                  <a:srgbClr val="077DD7"/>
                </a:solidFill>
                <a:effectLst/>
              </a:rPr>
              <a:t>GB/T 39616-2020</a:t>
            </a:r>
            <a:r>
              <a:rPr lang="zh-CN" altLang="en-US" b="1" u="sng" dirty="0">
                <a:solidFill>
                  <a:srgbClr val="808080"/>
                </a:solidFill>
                <a:effectLst/>
              </a:rPr>
              <a:t>卫星导航定位基准站网络实时动态测量（</a:t>
            </a:r>
            <a:r>
              <a:rPr lang="en-US" altLang="zh-CN" b="1" u="sng" dirty="0">
                <a:solidFill>
                  <a:srgbClr val="808080"/>
                </a:solidFill>
                <a:effectLst/>
              </a:rPr>
              <a:t>RTK</a:t>
            </a:r>
            <a:r>
              <a:rPr lang="zh-CN" altLang="en-US" b="1" u="sng" dirty="0">
                <a:solidFill>
                  <a:srgbClr val="808080"/>
                </a:solidFill>
                <a:effectLst/>
              </a:rPr>
              <a:t>） 规范</a:t>
            </a:r>
            <a:r>
              <a:rPr lang="en-US" altLang="zh-CN" b="1" u="sng" dirty="0">
                <a:solidFill>
                  <a:srgbClr val="C4251F"/>
                </a:solidFill>
                <a:effectLst/>
                <a:latin typeface="inherit"/>
              </a:rPr>
              <a:t>  https://openstd.samr.gov.cn/bzgk/gb/newGbInfo?hcno=103CAD0033E5406E618314977D7F4083</a:t>
            </a:r>
            <a:endParaRPr lang="en-US" altLang="zh-CN" b="1" dirty="0">
              <a:effectLst/>
            </a:endParaRPr>
          </a:p>
          <a:p>
            <a:pPr algn="l"/>
            <a:r>
              <a:rPr lang="en-US" altLang="zh-CN" dirty="0">
                <a:solidFill>
                  <a:srgbClr val="002060"/>
                </a:solidFill>
              </a:rPr>
              <a:t>CJJ/T 73-2010 《</a:t>
            </a:r>
            <a:r>
              <a:rPr lang="zh-CN" altLang="en-US" dirty="0">
                <a:solidFill>
                  <a:srgbClr val="002060"/>
                </a:solidFill>
              </a:rPr>
              <a:t>卫星定位城市测量规范</a:t>
            </a:r>
            <a:r>
              <a:rPr lang="en-US" altLang="zh-CN" dirty="0">
                <a:solidFill>
                  <a:srgbClr val="002060"/>
                </a:solidFill>
              </a:rPr>
              <a:t>》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002060"/>
                </a:solidFill>
              </a:rPr>
              <a:t>GB/T 28588-2012 《</a:t>
            </a:r>
            <a:r>
              <a:rPr lang="zh-CN" altLang="en-US" dirty="0">
                <a:solidFill>
                  <a:srgbClr val="002060"/>
                </a:solidFill>
              </a:rPr>
              <a:t>全球导航卫星系统连续运行参考站网建设规范</a:t>
            </a:r>
            <a:r>
              <a:rPr lang="en-US" altLang="zh-CN" dirty="0">
                <a:solidFill>
                  <a:srgbClr val="002060"/>
                </a:solidFill>
              </a:rPr>
              <a:t>》</a:t>
            </a:r>
            <a:endParaRPr lang="zh-CN" altLang="en-US" dirty="0">
              <a:solidFill>
                <a:srgbClr val="002060"/>
              </a:solidFill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537C74A-0A3F-489B-9E22-7BBD370DE712}" type="slidenum">
              <a:rPr lang="zh-CN" altLang="en-US" smtClean="0"/>
              <a:pPr>
                <a:defRPr/>
              </a:pPr>
              <a:t>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936827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9pPr>
          </a:lstStyle>
          <a:p>
            <a:pPr eaLnBrk="1" hangingPunct="1"/>
            <a:fld id="{9409E129-13BD-4B11-8F0C-C424899417CB}" type="slidenum">
              <a:rPr lang="zh-CN" altLang="en-US">
                <a:latin typeface="Times New Roman" pitchFamily="18" charset="0"/>
              </a:rPr>
              <a:pPr eaLnBrk="1" hangingPunct="1"/>
              <a:t>8</a:t>
            </a:fld>
            <a:endParaRPr lang="en-US" altLang="zh-CN">
              <a:latin typeface="Times New Roman" pitchFamily="18" charset="0"/>
            </a:endParaRPr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根据</a:t>
            </a:r>
            <a:r>
              <a:rPr lang="en-US" altLang="zh-CN" dirty="0"/>
              <a:t>GB/T18314-2009,</a:t>
            </a:r>
            <a:r>
              <a:rPr lang="zh-CN" altLang="en-US" dirty="0"/>
              <a:t>各级</a:t>
            </a:r>
            <a:r>
              <a:rPr lang="en-US" altLang="zh-CN" dirty="0"/>
              <a:t>GPS</a:t>
            </a:r>
            <a:r>
              <a:rPr lang="zh-CN" altLang="en-US" dirty="0"/>
              <a:t>网中相邻点间的距离最大不宜超过该等级网平均距离</a:t>
            </a:r>
            <a:r>
              <a:rPr lang="en-US" altLang="zh-CN" dirty="0"/>
              <a:t>(</a:t>
            </a:r>
            <a:r>
              <a:rPr lang="zh-CN" altLang="en-US" dirty="0"/>
              <a:t>见表</a:t>
            </a:r>
            <a:r>
              <a:rPr lang="en-US" altLang="zh-CN" dirty="0"/>
              <a:t>8-3)</a:t>
            </a:r>
            <a:r>
              <a:rPr lang="zh-CN" altLang="en-US" dirty="0"/>
              <a:t>的</a:t>
            </a:r>
            <a:r>
              <a:rPr lang="en-US" altLang="zh-CN" dirty="0"/>
              <a:t>2</a:t>
            </a:r>
            <a:r>
              <a:rPr lang="zh-CN" altLang="en-US" dirty="0"/>
              <a:t>倍。根据</a:t>
            </a:r>
            <a:r>
              <a:rPr lang="en-US" altLang="zh-CN" dirty="0"/>
              <a:t>CJJ73-2010,</a:t>
            </a:r>
            <a:r>
              <a:rPr lang="zh-CN" altLang="en-US" dirty="0"/>
              <a:t>二、三、四等网相邻点最小边长不宜小于平均边长</a:t>
            </a:r>
          </a:p>
          <a:p>
            <a:r>
              <a:rPr lang="zh-CN" altLang="en-US" dirty="0"/>
              <a:t>的</a:t>
            </a:r>
            <a:r>
              <a:rPr lang="en-US" altLang="zh-CN" dirty="0"/>
              <a:t>1/2,</a:t>
            </a:r>
            <a:r>
              <a:rPr lang="zh-CN" altLang="en-US" dirty="0"/>
              <a:t>最大边长不宜超过平均边长的</a:t>
            </a:r>
            <a:r>
              <a:rPr lang="en-US" altLang="zh-CN" dirty="0"/>
              <a:t>2</a:t>
            </a:r>
            <a:r>
              <a:rPr lang="zh-CN" altLang="en-US" dirty="0"/>
              <a:t>倍。一、二级网最大边长可在平均边长的基础上放宽</a:t>
            </a:r>
            <a:r>
              <a:rPr lang="en-US" altLang="zh-CN" dirty="0"/>
              <a:t>1</a:t>
            </a:r>
            <a:r>
              <a:rPr lang="zh-CN" altLang="en-US" dirty="0"/>
              <a:t>倍。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5.3.3 </a:t>
            </a:r>
            <a:r>
              <a:rPr lang="zh-CN" altLang="en-US" dirty="0"/>
              <a:t>用于建立国家二等大地控制网和三、四等大地控制网的 </a:t>
            </a:r>
            <a:r>
              <a:rPr lang="en-US" altLang="zh-CN" dirty="0"/>
              <a:t>GNSS</a:t>
            </a:r>
            <a:r>
              <a:rPr lang="zh-CN" altLang="en-US" dirty="0"/>
              <a:t>测量，在满足 </a:t>
            </a:r>
            <a:r>
              <a:rPr lang="en-US" altLang="zh-CN" dirty="0"/>
              <a:t>5.3.2</a:t>
            </a:r>
            <a:r>
              <a:rPr lang="zh-CN" altLang="en-US" dirty="0"/>
              <a:t>规定的</a:t>
            </a:r>
            <a:r>
              <a:rPr lang="en-US" altLang="zh-CN" dirty="0"/>
              <a:t>B</a:t>
            </a:r>
            <a:r>
              <a:rPr lang="zh-CN" altLang="en-US" dirty="0"/>
              <a:t>、</a:t>
            </a:r>
            <a:r>
              <a:rPr lang="en-US" altLang="zh-CN" dirty="0"/>
              <a:t>C</a:t>
            </a:r>
            <a:r>
              <a:rPr lang="zh-CN" altLang="en-US" dirty="0"/>
              <a:t>、</a:t>
            </a:r>
            <a:r>
              <a:rPr lang="en-US" altLang="zh-CN" dirty="0"/>
              <a:t>D</a:t>
            </a:r>
            <a:r>
              <a:rPr lang="zh-CN" altLang="en-US" dirty="0"/>
              <a:t>级精度要求的基础上，其相对精度应分别不低于</a:t>
            </a:r>
            <a:r>
              <a:rPr lang="en-US" altLang="zh-CN" dirty="0"/>
              <a:t>1X10-7</a:t>
            </a:r>
            <a:r>
              <a:rPr lang="zh-CN" altLang="en-US" dirty="0"/>
              <a:t>、</a:t>
            </a:r>
            <a:r>
              <a:rPr lang="en-US" altLang="zh-CN" dirty="0"/>
              <a:t>1X10-6</a:t>
            </a:r>
            <a:r>
              <a:rPr lang="zh-CN" altLang="en-US" dirty="0"/>
              <a:t>、</a:t>
            </a:r>
            <a:r>
              <a:rPr lang="en-US" altLang="zh-CN" dirty="0"/>
              <a:t>1X10-5</a:t>
            </a:r>
            <a:r>
              <a:rPr lang="zh-CN" altLang="en-US" dirty="0"/>
              <a:t>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537C74A-0A3F-489B-9E22-7BBD370DE712}" type="slidenum">
              <a:rPr lang="zh-CN" altLang="en-US" smtClean="0"/>
              <a:pPr>
                <a:defRPr/>
              </a:pPr>
              <a:t>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466092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1" y="1"/>
            <a:ext cx="12187767" cy="6850063"/>
            <a:chOff x="0" y="0"/>
            <a:chExt cx="5758" cy="4315"/>
          </a:xfrm>
        </p:grpSpPr>
        <p:grpSp>
          <p:nvGrpSpPr>
            <p:cNvPr id="5" name="Group 3"/>
            <p:cNvGrpSpPr>
              <a:grpSpLocks/>
            </p:cNvGrpSpPr>
            <p:nvPr userDrawn="1"/>
          </p:nvGrpSpPr>
          <p:grpSpPr bwMode="auto">
            <a:xfrm>
              <a:off x="1728" y="2230"/>
              <a:ext cx="4027" cy="2085"/>
              <a:chOff x="1728" y="2230"/>
              <a:chExt cx="4027" cy="2085"/>
            </a:xfrm>
          </p:grpSpPr>
          <p:sp>
            <p:nvSpPr>
              <p:cNvPr id="8" name="Freeform 4"/>
              <p:cNvSpPr>
                <a:spLocks/>
              </p:cNvSpPr>
              <p:nvPr/>
            </p:nvSpPr>
            <p:spPr bwMode="hidden">
              <a:xfrm>
                <a:off x="1728" y="2644"/>
                <a:ext cx="2882" cy="1671"/>
              </a:xfrm>
              <a:custGeom>
                <a:avLst/>
                <a:gdLst>
                  <a:gd name="T0" fmla="*/ 2740 w 2882"/>
                  <a:gd name="T1" fmla="*/ 528 h 1671"/>
                  <a:gd name="T2" fmla="*/ 2632 w 2882"/>
                  <a:gd name="T3" fmla="*/ 484 h 1671"/>
                  <a:gd name="T4" fmla="*/ 2480 w 2882"/>
                  <a:gd name="T5" fmla="*/ 424 h 1671"/>
                  <a:gd name="T6" fmla="*/ 2203 w 2882"/>
                  <a:gd name="T7" fmla="*/ 343 h 1671"/>
                  <a:gd name="T8" fmla="*/ 1970 w 2882"/>
                  <a:gd name="T9" fmla="*/ 277 h 1671"/>
                  <a:gd name="T10" fmla="*/ 1807 w 2882"/>
                  <a:gd name="T11" fmla="*/ 212 h 1671"/>
                  <a:gd name="T12" fmla="*/ 1693 w 2882"/>
                  <a:gd name="T13" fmla="*/ 152 h 1671"/>
                  <a:gd name="T14" fmla="*/ 1628 w 2882"/>
                  <a:gd name="T15" fmla="*/ 103 h 1671"/>
                  <a:gd name="T16" fmla="*/ 1590 w 2882"/>
                  <a:gd name="T17" fmla="*/ 60 h 1671"/>
                  <a:gd name="T18" fmla="*/ 1579 w 2882"/>
                  <a:gd name="T19" fmla="*/ 27 h 1671"/>
                  <a:gd name="T20" fmla="*/ 1585 w 2882"/>
                  <a:gd name="T21" fmla="*/ 0 h 1671"/>
                  <a:gd name="T22" fmla="*/ 1557 w 2882"/>
                  <a:gd name="T23" fmla="*/ 49 h 1671"/>
                  <a:gd name="T24" fmla="*/ 1568 w 2882"/>
                  <a:gd name="T25" fmla="*/ 98 h 1671"/>
                  <a:gd name="T26" fmla="*/ 1617 w 2882"/>
                  <a:gd name="T27" fmla="*/ 141 h 1671"/>
                  <a:gd name="T28" fmla="*/ 1688 w 2882"/>
                  <a:gd name="T29" fmla="*/ 185 h 1671"/>
                  <a:gd name="T30" fmla="*/ 1791 w 2882"/>
                  <a:gd name="T31" fmla="*/ 228 h 1671"/>
                  <a:gd name="T32" fmla="*/ 2040 w 2882"/>
                  <a:gd name="T33" fmla="*/ 310 h 1671"/>
                  <a:gd name="T34" fmla="*/ 2285 w 2882"/>
                  <a:gd name="T35" fmla="*/ 381 h 1671"/>
                  <a:gd name="T36" fmla="*/ 2464 w 2882"/>
                  <a:gd name="T37" fmla="*/ 435 h 1671"/>
                  <a:gd name="T38" fmla="*/ 2605 w 2882"/>
                  <a:gd name="T39" fmla="*/ 484 h 1671"/>
                  <a:gd name="T40" fmla="*/ 2708 w 2882"/>
                  <a:gd name="T41" fmla="*/ 528 h 1671"/>
                  <a:gd name="T42" fmla="*/ 2768 w 2882"/>
                  <a:gd name="T43" fmla="*/ 560 h 1671"/>
                  <a:gd name="T44" fmla="*/ 2795 w 2882"/>
                  <a:gd name="T45" fmla="*/ 593 h 1671"/>
                  <a:gd name="T46" fmla="*/ 2795 w 2882"/>
                  <a:gd name="T47" fmla="*/ 642 h 1671"/>
                  <a:gd name="T48" fmla="*/ 2762 w 2882"/>
                  <a:gd name="T49" fmla="*/ 691 h 1671"/>
                  <a:gd name="T50" fmla="*/ 2692 w 2882"/>
                  <a:gd name="T51" fmla="*/ 735 h 1671"/>
                  <a:gd name="T52" fmla="*/ 2589 w 2882"/>
                  <a:gd name="T53" fmla="*/ 778 h 1671"/>
                  <a:gd name="T54" fmla="*/ 2458 w 2882"/>
                  <a:gd name="T55" fmla="*/ 822 h 1671"/>
                  <a:gd name="T56" fmla="*/ 2301 w 2882"/>
                  <a:gd name="T57" fmla="*/ 865 h 1671"/>
                  <a:gd name="T58" fmla="*/ 2030 w 2882"/>
                  <a:gd name="T59" fmla="*/ 930 h 1671"/>
                  <a:gd name="T60" fmla="*/ 1606 w 2882"/>
                  <a:gd name="T61" fmla="*/ 1034 h 1671"/>
                  <a:gd name="T62" fmla="*/ 1145 w 2882"/>
                  <a:gd name="T63" fmla="*/ 1164 h 1671"/>
                  <a:gd name="T64" fmla="*/ 673 w 2882"/>
                  <a:gd name="T65" fmla="*/ 1328 h 1671"/>
                  <a:gd name="T66" fmla="*/ 217 w 2882"/>
                  <a:gd name="T67" fmla="*/ 1545 h 1671"/>
                  <a:gd name="T68" fmla="*/ 353 w 2882"/>
                  <a:gd name="T69" fmla="*/ 1671 h 1671"/>
                  <a:gd name="T70" fmla="*/ 754 w 2882"/>
                  <a:gd name="T71" fmla="*/ 1469 h 1671"/>
                  <a:gd name="T72" fmla="*/ 1145 w 2882"/>
                  <a:gd name="T73" fmla="*/ 1311 h 1671"/>
                  <a:gd name="T74" fmla="*/ 1519 w 2882"/>
                  <a:gd name="T75" fmla="*/ 1186 h 1671"/>
                  <a:gd name="T76" fmla="*/ 1861 w 2882"/>
                  <a:gd name="T77" fmla="*/ 1083 h 1671"/>
                  <a:gd name="T78" fmla="*/ 2165 w 2882"/>
                  <a:gd name="T79" fmla="*/ 1007 h 1671"/>
                  <a:gd name="T80" fmla="*/ 2426 w 2882"/>
                  <a:gd name="T81" fmla="*/ 947 h 1671"/>
                  <a:gd name="T82" fmla="*/ 2626 w 2882"/>
                  <a:gd name="T83" fmla="*/ 892 h 1671"/>
                  <a:gd name="T84" fmla="*/ 2762 w 2882"/>
                  <a:gd name="T85" fmla="*/ 838 h 1671"/>
                  <a:gd name="T86" fmla="*/ 2827 w 2882"/>
                  <a:gd name="T87" fmla="*/ 794 h 1671"/>
                  <a:gd name="T88" fmla="*/ 2865 w 2882"/>
                  <a:gd name="T89" fmla="*/ 745 h 1671"/>
                  <a:gd name="T90" fmla="*/ 2882 w 2882"/>
                  <a:gd name="T91" fmla="*/ 702 h 1671"/>
                  <a:gd name="T92" fmla="*/ 2854 w 2882"/>
                  <a:gd name="T93" fmla="*/ 620 h 1671"/>
                  <a:gd name="T94" fmla="*/ 2800 w 2882"/>
                  <a:gd name="T95" fmla="*/ 560 h 1671"/>
                  <a:gd name="T96" fmla="*/ 2773 w 2882"/>
                  <a:gd name="T97" fmla="*/ 544 h 16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882" h="1671">
                    <a:moveTo>
                      <a:pt x="2773" y="544"/>
                    </a:moveTo>
                    <a:lnTo>
                      <a:pt x="2740" y="528"/>
                    </a:lnTo>
                    <a:lnTo>
                      <a:pt x="2692" y="506"/>
                    </a:lnTo>
                    <a:lnTo>
                      <a:pt x="2632" y="484"/>
                    </a:lnTo>
                    <a:lnTo>
                      <a:pt x="2561" y="457"/>
                    </a:lnTo>
                    <a:lnTo>
                      <a:pt x="2480" y="424"/>
                    </a:lnTo>
                    <a:lnTo>
                      <a:pt x="2388" y="397"/>
                    </a:lnTo>
                    <a:lnTo>
                      <a:pt x="2203" y="343"/>
                    </a:lnTo>
                    <a:lnTo>
                      <a:pt x="2078" y="310"/>
                    </a:lnTo>
                    <a:lnTo>
                      <a:pt x="1970" y="277"/>
                    </a:lnTo>
                    <a:lnTo>
                      <a:pt x="1878" y="245"/>
                    </a:lnTo>
                    <a:lnTo>
                      <a:pt x="1807" y="212"/>
                    </a:lnTo>
                    <a:lnTo>
                      <a:pt x="1742" y="179"/>
                    </a:lnTo>
                    <a:lnTo>
                      <a:pt x="1693" y="152"/>
                    </a:lnTo>
                    <a:lnTo>
                      <a:pt x="1655" y="125"/>
                    </a:lnTo>
                    <a:lnTo>
                      <a:pt x="1628" y="103"/>
                    </a:lnTo>
                    <a:lnTo>
                      <a:pt x="1606" y="81"/>
                    </a:lnTo>
                    <a:lnTo>
                      <a:pt x="1590" y="60"/>
                    </a:lnTo>
                    <a:lnTo>
                      <a:pt x="1585" y="43"/>
                    </a:lnTo>
                    <a:lnTo>
                      <a:pt x="1579" y="27"/>
                    </a:lnTo>
                    <a:lnTo>
                      <a:pt x="1585" y="5"/>
                    </a:lnTo>
                    <a:lnTo>
                      <a:pt x="1585" y="0"/>
                    </a:lnTo>
                    <a:lnTo>
                      <a:pt x="1568" y="27"/>
                    </a:lnTo>
                    <a:lnTo>
                      <a:pt x="1557" y="49"/>
                    </a:lnTo>
                    <a:lnTo>
                      <a:pt x="1557" y="76"/>
                    </a:lnTo>
                    <a:lnTo>
                      <a:pt x="1568" y="98"/>
                    </a:lnTo>
                    <a:lnTo>
                      <a:pt x="1590" y="120"/>
                    </a:lnTo>
                    <a:lnTo>
                      <a:pt x="1617" y="141"/>
                    </a:lnTo>
                    <a:lnTo>
                      <a:pt x="1650" y="163"/>
                    </a:lnTo>
                    <a:lnTo>
                      <a:pt x="1688" y="185"/>
                    </a:lnTo>
                    <a:lnTo>
                      <a:pt x="1737" y="207"/>
                    </a:lnTo>
                    <a:lnTo>
                      <a:pt x="1791" y="228"/>
                    </a:lnTo>
                    <a:lnTo>
                      <a:pt x="1905" y="267"/>
                    </a:lnTo>
                    <a:lnTo>
                      <a:pt x="2040" y="310"/>
                    </a:lnTo>
                    <a:lnTo>
                      <a:pt x="2182" y="348"/>
                    </a:lnTo>
                    <a:lnTo>
                      <a:pt x="2285" y="381"/>
                    </a:lnTo>
                    <a:lnTo>
                      <a:pt x="2382" y="408"/>
                    </a:lnTo>
                    <a:lnTo>
                      <a:pt x="2464" y="435"/>
                    </a:lnTo>
                    <a:lnTo>
                      <a:pt x="2540" y="462"/>
                    </a:lnTo>
                    <a:lnTo>
                      <a:pt x="2605" y="484"/>
                    </a:lnTo>
                    <a:lnTo>
                      <a:pt x="2659" y="506"/>
                    </a:lnTo>
                    <a:lnTo>
                      <a:pt x="2708" y="528"/>
                    </a:lnTo>
                    <a:lnTo>
                      <a:pt x="2740" y="544"/>
                    </a:lnTo>
                    <a:lnTo>
                      <a:pt x="2768" y="560"/>
                    </a:lnTo>
                    <a:lnTo>
                      <a:pt x="2784" y="577"/>
                    </a:lnTo>
                    <a:lnTo>
                      <a:pt x="2795" y="593"/>
                    </a:lnTo>
                    <a:lnTo>
                      <a:pt x="2800" y="615"/>
                    </a:lnTo>
                    <a:lnTo>
                      <a:pt x="2795" y="642"/>
                    </a:lnTo>
                    <a:lnTo>
                      <a:pt x="2784" y="664"/>
                    </a:lnTo>
                    <a:lnTo>
                      <a:pt x="2762" y="691"/>
                    </a:lnTo>
                    <a:lnTo>
                      <a:pt x="2730" y="713"/>
                    </a:lnTo>
                    <a:lnTo>
                      <a:pt x="2692" y="735"/>
                    </a:lnTo>
                    <a:lnTo>
                      <a:pt x="2643" y="756"/>
                    </a:lnTo>
                    <a:lnTo>
                      <a:pt x="2589" y="778"/>
                    </a:lnTo>
                    <a:lnTo>
                      <a:pt x="2529" y="800"/>
                    </a:lnTo>
                    <a:lnTo>
                      <a:pt x="2458" y="822"/>
                    </a:lnTo>
                    <a:lnTo>
                      <a:pt x="2382" y="843"/>
                    </a:lnTo>
                    <a:lnTo>
                      <a:pt x="2301" y="865"/>
                    </a:lnTo>
                    <a:lnTo>
                      <a:pt x="2214" y="887"/>
                    </a:lnTo>
                    <a:lnTo>
                      <a:pt x="2030" y="930"/>
                    </a:lnTo>
                    <a:lnTo>
                      <a:pt x="1823" y="979"/>
                    </a:lnTo>
                    <a:lnTo>
                      <a:pt x="1606" y="1034"/>
                    </a:lnTo>
                    <a:lnTo>
                      <a:pt x="1378" y="1094"/>
                    </a:lnTo>
                    <a:lnTo>
                      <a:pt x="1145" y="1164"/>
                    </a:lnTo>
                    <a:lnTo>
                      <a:pt x="912" y="1241"/>
                    </a:lnTo>
                    <a:lnTo>
                      <a:pt x="673" y="1328"/>
                    </a:lnTo>
                    <a:lnTo>
                      <a:pt x="440" y="1431"/>
                    </a:lnTo>
                    <a:lnTo>
                      <a:pt x="217" y="1545"/>
                    </a:lnTo>
                    <a:lnTo>
                      <a:pt x="0" y="1671"/>
                    </a:lnTo>
                    <a:lnTo>
                      <a:pt x="353" y="1671"/>
                    </a:lnTo>
                    <a:lnTo>
                      <a:pt x="554" y="1567"/>
                    </a:lnTo>
                    <a:lnTo>
                      <a:pt x="754" y="1469"/>
                    </a:lnTo>
                    <a:lnTo>
                      <a:pt x="955" y="1388"/>
                    </a:lnTo>
                    <a:lnTo>
                      <a:pt x="1145" y="1311"/>
                    </a:lnTo>
                    <a:lnTo>
                      <a:pt x="1335" y="1241"/>
                    </a:lnTo>
                    <a:lnTo>
                      <a:pt x="1519" y="1186"/>
                    </a:lnTo>
                    <a:lnTo>
                      <a:pt x="1693" y="1132"/>
                    </a:lnTo>
                    <a:lnTo>
                      <a:pt x="1861" y="1083"/>
                    </a:lnTo>
                    <a:lnTo>
                      <a:pt x="2019" y="1045"/>
                    </a:lnTo>
                    <a:lnTo>
                      <a:pt x="2165" y="1007"/>
                    </a:lnTo>
                    <a:lnTo>
                      <a:pt x="2301" y="974"/>
                    </a:lnTo>
                    <a:lnTo>
                      <a:pt x="2426" y="947"/>
                    </a:lnTo>
                    <a:lnTo>
                      <a:pt x="2534" y="914"/>
                    </a:lnTo>
                    <a:lnTo>
                      <a:pt x="2626" y="892"/>
                    </a:lnTo>
                    <a:lnTo>
                      <a:pt x="2702" y="865"/>
                    </a:lnTo>
                    <a:lnTo>
                      <a:pt x="2762" y="838"/>
                    </a:lnTo>
                    <a:lnTo>
                      <a:pt x="2800" y="816"/>
                    </a:lnTo>
                    <a:lnTo>
                      <a:pt x="2827" y="794"/>
                    </a:lnTo>
                    <a:lnTo>
                      <a:pt x="2849" y="767"/>
                    </a:lnTo>
                    <a:lnTo>
                      <a:pt x="2865" y="745"/>
                    </a:lnTo>
                    <a:lnTo>
                      <a:pt x="2876" y="724"/>
                    </a:lnTo>
                    <a:lnTo>
                      <a:pt x="2882" y="702"/>
                    </a:lnTo>
                    <a:lnTo>
                      <a:pt x="2876" y="658"/>
                    </a:lnTo>
                    <a:lnTo>
                      <a:pt x="2854" y="620"/>
                    </a:lnTo>
                    <a:lnTo>
                      <a:pt x="2833" y="588"/>
                    </a:lnTo>
                    <a:lnTo>
                      <a:pt x="2800" y="560"/>
                    </a:lnTo>
                    <a:lnTo>
                      <a:pt x="2773" y="544"/>
                    </a:lnTo>
                    <a:lnTo>
                      <a:pt x="2773" y="544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1">
                      <a:gamma/>
                      <a:shade val="90980"/>
                      <a:invGamma/>
                    </a:scheme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9" name="Freeform 5"/>
              <p:cNvSpPr>
                <a:spLocks/>
              </p:cNvSpPr>
              <p:nvPr/>
            </p:nvSpPr>
            <p:spPr bwMode="hidden">
              <a:xfrm>
                <a:off x="4170" y="2671"/>
                <a:ext cx="1259" cy="811"/>
              </a:xfrm>
              <a:custGeom>
                <a:avLst/>
                <a:gdLst>
                  <a:gd name="T0" fmla="*/ 1259 w 1259"/>
                  <a:gd name="T1" fmla="*/ 615 h 811"/>
                  <a:gd name="T2" fmla="*/ 1248 w 1259"/>
                  <a:gd name="T3" fmla="*/ 588 h 811"/>
                  <a:gd name="T4" fmla="*/ 1237 w 1259"/>
                  <a:gd name="T5" fmla="*/ 566 h 811"/>
                  <a:gd name="T6" fmla="*/ 1216 w 1259"/>
                  <a:gd name="T7" fmla="*/ 539 h 811"/>
                  <a:gd name="T8" fmla="*/ 1188 w 1259"/>
                  <a:gd name="T9" fmla="*/ 517 h 811"/>
                  <a:gd name="T10" fmla="*/ 1123 w 1259"/>
                  <a:gd name="T11" fmla="*/ 479 h 811"/>
                  <a:gd name="T12" fmla="*/ 1042 w 1259"/>
                  <a:gd name="T13" fmla="*/ 441 h 811"/>
                  <a:gd name="T14" fmla="*/ 944 w 1259"/>
                  <a:gd name="T15" fmla="*/ 408 h 811"/>
                  <a:gd name="T16" fmla="*/ 841 w 1259"/>
                  <a:gd name="T17" fmla="*/ 381 h 811"/>
                  <a:gd name="T18" fmla="*/ 727 w 1259"/>
                  <a:gd name="T19" fmla="*/ 348 h 811"/>
                  <a:gd name="T20" fmla="*/ 613 w 1259"/>
                  <a:gd name="T21" fmla="*/ 321 h 811"/>
                  <a:gd name="T22" fmla="*/ 499 w 1259"/>
                  <a:gd name="T23" fmla="*/ 294 h 811"/>
                  <a:gd name="T24" fmla="*/ 391 w 1259"/>
                  <a:gd name="T25" fmla="*/ 261 h 811"/>
                  <a:gd name="T26" fmla="*/ 288 w 1259"/>
                  <a:gd name="T27" fmla="*/ 229 h 811"/>
                  <a:gd name="T28" fmla="*/ 195 w 1259"/>
                  <a:gd name="T29" fmla="*/ 196 h 811"/>
                  <a:gd name="T30" fmla="*/ 119 w 1259"/>
                  <a:gd name="T31" fmla="*/ 152 h 811"/>
                  <a:gd name="T32" fmla="*/ 54 w 1259"/>
                  <a:gd name="T33" fmla="*/ 109 h 811"/>
                  <a:gd name="T34" fmla="*/ 33 w 1259"/>
                  <a:gd name="T35" fmla="*/ 87 h 811"/>
                  <a:gd name="T36" fmla="*/ 16 w 1259"/>
                  <a:gd name="T37" fmla="*/ 60 h 811"/>
                  <a:gd name="T38" fmla="*/ 5 w 1259"/>
                  <a:gd name="T39" fmla="*/ 33 h 811"/>
                  <a:gd name="T40" fmla="*/ 0 w 1259"/>
                  <a:gd name="T41" fmla="*/ 0 h 811"/>
                  <a:gd name="T42" fmla="*/ 0 w 1259"/>
                  <a:gd name="T43" fmla="*/ 6 h 811"/>
                  <a:gd name="T44" fmla="*/ 0 w 1259"/>
                  <a:gd name="T45" fmla="*/ 11 h 811"/>
                  <a:gd name="T46" fmla="*/ 0 w 1259"/>
                  <a:gd name="T47" fmla="*/ 38 h 811"/>
                  <a:gd name="T48" fmla="*/ 5 w 1259"/>
                  <a:gd name="T49" fmla="*/ 60 h 811"/>
                  <a:gd name="T50" fmla="*/ 16 w 1259"/>
                  <a:gd name="T51" fmla="*/ 87 h 811"/>
                  <a:gd name="T52" fmla="*/ 33 w 1259"/>
                  <a:gd name="T53" fmla="*/ 114 h 811"/>
                  <a:gd name="T54" fmla="*/ 54 w 1259"/>
                  <a:gd name="T55" fmla="*/ 142 h 811"/>
                  <a:gd name="T56" fmla="*/ 87 w 1259"/>
                  <a:gd name="T57" fmla="*/ 174 h 811"/>
                  <a:gd name="T58" fmla="*/ 125 w 1259"/>
                  <a:gd name="T59" fmla="*/ 207 h 811"/>
                  <a:gd name="T60" fmla="*/ 179 w 1259"/>
                  <a:gd name="T61" fmla="*/ 240 h 811"/>
                  <a:gd name="T62" fmla="*/ 244 w 1259"/>
                  <a:gd name="T63" fmla="*/ 278 h 811"/>
                  <a:gd name="T64" fmla="*/ 326 w 1259"/>
                  <a:gd name="T65" fmla="*/ 310 h 811"/>
                  <a:gd name="T66" fmla="*/ 418 w 1259"/>
                  <a:gd name="T67" fmla="*/ 348 h 811"/>
                  <a:gd name="T68" fmla="*/ 526 w 1259"/>
                  <a:gd name="T69" fmla="*/ 381 h 811"/>
                  <a:gd name="T70" fmla="*/ 657 w 1259"/>
                  <a:gd name="T71" fmla="*/ 414 h 811"/>
                  <a:gd name="T72" fmla="*/ 749 w 1259"/>
                  <a:gd name="T73" fmla="*/ 435 h 811"/>
                  <a:gd name="T74" fmla="*/ 830 w 1259"/>
                  <a:gd name="T75" fmla="*/ 463 h 811"/>
                  <a:gd name="T76" fmla="*/ 901 w 1259"/>
                  <a:gd name="T77" fmla="*/ 490 h 811"/>
                  <a:gd name="T78" fmla="*/ 966 w 1259"/>
                  <a:gd name="T79" fmla="*/ 512 h 811"/>
                  <a:gd name="T80" fmla="*/ 1015 w 1259"/>
                  <a:gd name="T81" fmla="*/ 539 h 811"/>
                  <a:gd name="T82" fmla="*/ 1053 w 1259"/>
                  <a:gd name="T83" fmla="*/ 566 h 811"/>
                  <a:gd name="T84" fmla="*/ 1080 w 1259"/>
                  <a:gd name="T85" fmla="*/ 593 h 811"/>
                  <a:gd name="T86" fmla="*/ 1102 w 1259"/>
                  <a:gd name="T87" fmla="*/ 620 h 811"/>
                  <a:gd name="T88" fmla="*/ 1112 w 1259"/>
                  <a:gd name="T89" fmla="*/ 648 h 811"/>
                  <a:gd name="T90" fmla="*/ 1118 w 1259"/>
                  <a:gd name="T91" fmla="*/ 675 h 811"/>
                  <a:gd name="T92" fmla="*/ 1112 w 1259"/>
                  <a:gd name="T93" fmla="*/ 697 h 811"/>
                  <a:gd name="T94" fmla="*/ 1096 w 1259"/>
                  <a:gd name="T95" fmla="*/ 724 h 811"/>
                  <a:gd name="T96" fmla="*/ 1080 w 1259"/>
                  <a:gd name="T97" fmla="*/ 746 h 811"/>
                  <a:gd name="T98" fmla="*/ 1053 w 1259"/>
                  <a:gd name="T99" fmla="*/ 767 h 811"/>
                  <a:gd name="T100" fmla="*/ 1015 w 1259"/>
                  <a:gd name="T101" fmla="*/ 789 h 811"/>
                  <a:gd name="T102" fmla="*/ 977 w 1259"/>
                  <a:gd name="T103" fmla="*/ 811 h 811"/>
                  <a:gd name="T104" fmla="*/ 1047 w 1259"/>
                  <a:gd name="T105" fmla="*/ 789 h 811"/>
                  <a:gd name="T106" fmla="*/ 1107 w 1259"/>
                  <a:gd name="T107" fmla="*/ 767 h 811"/>
                  <a:gd name="T108" fmla="*/ 1156 w 1259"/>
                  <a:gd name="T109" fmla="*/ 746 h 811"/>
                  <a:gd name="T110" fmla="*/ 1199 w 1259"/>
                  <a:gd name="T111" fmla="*/ 724 h 811"/>
                  <a:gd name="T112" fmla="*/ 1226 w 1259"/>
                  <a:gd name="T113" fmla="*/ 702 h 811"/>
                  <a:gd name="T114" fmla="*/ 1248 w 1259"/>
                  <a:gd name="T115" fmla="*/ 675 h 811"/>
                  <a:gd name="T116" fmla="*/ 1259 w 1259"/>
                  <a:gd name="T117" fmla="*/ 648 h 811"/>
                  <a:gd name="T118" fmla="*/ 1259 w 1259"/>
                  <a:gd name="T119" fmla="*/ 615 h 811"/>
                  <a:gd name="T120" fmla="*/ 1259 w 1259"/>
                  <a:gd name="T121" fmla="*/ 615 h 8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259" h="811">
                    <a:moveTo>
                      <a:pt x="1259" y="615"/>
                    </a:moveTo>
                    <a:lnTo>
                      <a:pt x="1248" y="588"/>
                    </a:lnTo>
                    <a:lnTo>
                      <a:pt x="1237" y="566"/>
                    </a:lnTo>
                    <a:lnTo>
                      <a:pt x="1216" y="539"/>
                    </a:lnTo>
                    <a:lnTo>
                      <a:pt x="1188" y="517"/>
                    </a:lnTo>
                    <a:lnTo>
                      <a:pt x="1123" y="479"/>
                    </a:lnTo>
                    <a:lnTo>
                      <a:pt x="1042" y="441"/>
                    </a:lnTo>
                    <a:lnTo>
                      <a:pt x="944" y="408"/>
                    </a:lnTo>
                    <a:lnTo>
                      <a:pt x="841" y="381"/>
                    </a:lnTo>
                    <a:lnTo>
                      <a:pt x="727" y="348"/>
                    </a:lnTo>
                    <a:lnTo>
                      <a:pt x="613" y="321"/>
                    </a:lnTo>
                    <a:lnTo>
                      <a:pt x="499" y="294"/>
                    </a:lnTo>
                    <a:lnTo>
                      <a:pt x="391" y="261"/>
                    </a:lnTo>
                    <a:lnTo>
                      <a:pt x="288" y="229"/>
                    </a:lnTo>
                    <a:lnTo>
                      <a:pt x="195" y="196"/>
                    </a:lnTo>
                    <a:lnTo>
                      <a:pt x="119" y="152"/>
                    </a:lnTo>
                    <a:lnTo>
                      <a:pt x="54" y="109"/>
                    </a:lnTo>
                    <a:lnTo>
                      <a:pt x="33" y="87"/>
                    </a:lnTo>
                    <a:lnTo>
                      <a:pt x="16" y="60"/>
                    </a:lnTo>
                    <a:lnTo>
                      <a:pt x="5" y="33"/>
                    </a:lnTo>
                    <a:lnTo>
                      <a:pt x="0" y="0"/>
                    </a:lnTo>
                    <a:lnTo>
                      <a:pt x="0" y="6"/>
                    </a:lnTo>
                    <a:lnTo>
                      <a:pt x="0" y="11"/>
                    </a:lnTo>
                    <a:lnTo>
                      <a:pt x="0" y="38"/>
                    </a:lnTo>
                    <a:lnTo>
                      <a:pt x="5" y="60"/>
                    </a:lnTo>
                    <a:lnTo>
                      <a:pt x="16" y="87"/>
                    </a:lnTo>
                    <a:lnTo>
                      <a:pt x="33" y="114"/>
                    </a:lnTo>
                    <a:lnTo>
                      <a:pt x="54" y="142"/>
                    </a:lnTo>
                    <a:lnTo>
                      <a:pt x="87" y="174"/>
                    </a:lnTo>
                    <a:lnTo>
                      <a:pt x="125" y="207"/>
                    </a:lnTo>
                    <a:lnTo>
                      <a:pt x="179" y="240"/>
                    </a:lnTo>
                    <a:lnTo>
                      <a:pt x="244" y="278"/>
                    </a:lnTo>
                    <a:lnTo>
                      <a:pt x="326" y="310"/>
                    </a:lnTo>
                    <a:lnTo>
                      <a:pt x="418" y="348"/>
                    </a:lnTo>
                    <a:lnTo>
                      <a:pt x="526" y="381"/>
                    </a:lnTo>
                    <a:lnTo>
                      <a:pt x="657" y="414"/>
                    </a:lnTo>
                    <a:lnTo>
                      <a:pt x="749" y="435"/>
                    </a:lnTo>
                    <a:lnTo>
                      <a:pt x="830" y="463"/>
                    </a:lnTo>
                    <a:lnTo>
                      <a:pt x="901" y="490"/>
                    </a:lnTo>
                    <a:lnTo>
                      <a:pt x="966" y="512"/>
                    </a:lnTo>
                    <a:lnTo>
                      <a:pt x="1015" y="539"/>
                    </a:lnTo>
                    <a:lnTo>
                      <a:pt x="1053" y="566"/>
                    </a:lnTo>
                    <a:lnTo>
                      <a:pt x="1080" y="593"/>
                    </a:lnTo>
                    <a:lnTo>
                      <a:pt x="1102" y="620"/>
                    </a:lnTo>
                    <a:lnTo>
                      <a:pt x="1112" y="648"/>
                    </a:lnTo>
                    <a:lnTo>
                      <a:pt x="1118" y="675"/>
                    </a:lnTo>
                    <a:lnTo>
                      <a:pt x="1112" y="697"/>
                    </a:lnTo>
                    <a:lnTo>
                      <a:pt x="1096" y="724"/>
                    </a:lnTo>
                    <a:lnTo>
                      <a:pt x="1080" y="746"/>
                    </a:lnTo>
                    <a:lnTo>
                      <a:pt x="1053" y="767"/>
                    </a:lnTo>
                    <a:lnTo>
                      <a:pt x="1015" y="789"/>
                    </a:lnTo>
                    <a:lnTo>
                      <a:pt x="977" y="811"/>
                    </a:lnTo>
                    <a:lnTo>
                      <a:pt x="1047" y="789"/>
                    </a:lnTo>
                    <a:lnTo>
                      <a:pt x="1107" y="767"/>
                    </a:lnTo>
                    <a:lnTo>
                      <a:pt x="1156" y="746"/>
                    </a:lnTo>
                    <a:lnTo>
                      <a:pt x="1199" y="724"/>
                    </a:lnTo>
                    <a:lnTo>
                      <a:pt x="1226" y="702"/>
                    </a:lnTo>
                    <a:lnTo>
                      <a:pt x="1248" y="675"/>
                    </a:lnTo>
                    <a:lnTo>
                      <a:pt x="1259" y="648"/>
                    </a:lnTo>
                    <a:lnTo>
                      <a:pt x="1259" y="615"/>
                    </a:lnTo>
                    <a:lnTo>
                      <a:pt x="1259" y="615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1">
                      <a:gamma/>
                      <a:shade val="90980"/>
                      <a:invGamma/>
                    </a:schemeClr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10" name="Freeform 6"/>
              <p:cNvSpPr>
                <a:spLocks/>
              </p:cNvSpPr>
              <p:nvPr/>
            </p:nvSpPr>
            <p:spPr bwMode="hidden">
              <a:xfrm>
                <a:off x="2900" y="3346"/>
                <a:ext cx="2849" cy="969"/>
              </a:xfrm>
              <a:custGeom>
                <a:avLst/>
                <a:gdLst>
                  <a:gd name="T0" fmla="*/ 92 w 2849"/>
                  <a:gd name="T1" fmla="*/ 958 h 969"/>
                  <a:gd name="T2" fmla="*/ 0 w 2849"/>
                  <a:gd name="T3" fmla="*/ 969 h 969"/>
                  <a:gd name="T4" fmla="*/ 391 w 2849"/>
                  <a:gd name="T5" fmla="*/ 969 h 969"/>
                  <a:gd name="T6" fmla="*/ 434 w 2849"/>
                  <a:gd name="T7" fmla="*/ 947 h 969"/>
                  <a:gd name="T8" fmla="*/ 483 w 2849"/>
                  <a:gd name="T9" fmla="*/ 914 h 969"/>
                  <a:gd name="T10" fmla="*/ 554 w 2849"/>
                  <a:gd name="T11" fmla="*/ 876 h 969"/>
                  <a:gd name="T12" fmla="*/ 635 w 2849"/>
                  <a:gd name="T13" fmla="*/ 838 h 969"/>
                  <a:gd name="T14" fmla="*/ 727 w 2849"/>
                  <a:gd name="T15" fmla="*/ 794 h 969"/>
                  <a:gd name="T16" fmla="*/ 836 w 2849"/>
                  <a:gd name="T17" fmla="*/ 745 h 969"/>
                  <a:gd name="T18" fmla="*/ 961 w 2849"/>
                  <a:gd name="T19" fmla="*/ 696 h 969"/>
                  <a:gd name="T20" fmla="*/ 1102 w 2849"/>
                  <a:gd name="T21" fmla="*/ 642 h 969"/>
                  <a:gd name="T22" fmla="*/ 1259 w 2849"/>
                  <a:gd name="T23" fmla="*/ 582 h 969"/>
                  <a:gd name="T24" fmla="*/ 1433 w 2849"/>
                  <a:gd name="T25" fmla="*/ 522 h 969"/>
                  <a:gd name="T26" fmla="*/ 1623 w 2849"/>
                  <a:gd name="T27" fmla="*/ 462 h 969"/>
                  <a:gd name="T28" fmla="*/ 1829 w 2849"/>
                  <a:gd name="T29" fmla="*/ 403 h 969"/>
                  <a:gd name="T30" fmla="*/ 2057 w 2849"/>
                  <a:gd name="T31" fmla="*/ 343 h 969"/>
                  <a:gd name="T32" fmla="*/ 2301 w 2849"/>
                  <a:gd name="T33" fmla="*/ 283 h 969"/>
                  <a:gd name="T34" fmla="*/ 2567 w 2849"/>
                  <a:gd name="T35" fmla="*/ 223 h 969"/>
                  <a:gd name="T36" fmla="*/ 2849 w 2849"/>
                  <a:gd name="T37" fmla="*/ 163 h 969"/>
                  <a:gd name="T38" fmla="*/ 2849 w 2849"/>
                  <a:gd name="T39" fmla="*/ 0 h 969"/>
                  <a:gd name="T40" fmla="*/ 2817 w 2849"/>
                  <a:gd name="T41" fmla="*/ 16 h 969"/>
                  <a:gd name="T42" fmla="*/ 2773 w 2849"/>
                  <a:gd name="T43" fmla="*/ 33 h 969"/>
                  <a:gd name="T44" fmla="*/ 2719 w 2849"/>
                  <a:gd name="T45" fmla="*/ 54 h 969"/>
                  <a:gd name="T46" fmla="*/ 2648 w 2849"/>
                  <a:gd name="T47" fmla="*/ 76 h 969"/>
                  <a:gd name="T48" fmla="*/ 2572 w 2849"/>
                  <a:gd name="T49" fmla="*/ 98 h 969"/>
                  <a:gd name="T50" fmla="*/ 2491 w 2849"/>
                  <a:gd name="T51" fmla="*/ 120 h 969"/>
                  <a:gd name="T52" fmla="*/ 2399 w 2849"/>
                  <a:gd name="T53" fmla="*/ 147 h 969"/>
                  <a:gd name="T54" fmla="*/ 2301 w 2849"/>
                  <a:gd name="T55" fmla="*/ 169 h 969"/>
                  <a:gd name="T56" fmla="*/ 2095 w 2849"/>
                  <a:gd name="T57" fmla="*/ 223 h 969"/>
                  <a:gd name="T58" fmla="*/ 1889 w 2849"/>
                  <a:gd name="T59" fmla="*/ 277 h 969"/>
                  <a:gd name="T60" fmla="*/ 1688 w 2849"/>
                  <a:gd name="T61" fmla="*/ 326 h 969"/>
                  <a:gd name="T62" fmla="*/ 1590 w 2849"/>
                  <a:gd name="T63" fmla="*/ 354 h 969"/>
                  <a:gd name="T64" fmla="*/ 1503 w 2849"/>
                  <a:gd name="T65" fmla="*/ 381 h 969"/>
                  <a:gd name="T66" fmla="*/ 1107 w 2849"/>
                  <a:gd name="T67" fmla="*/ 506 h 969"/>
                  <a:gd name="T68" fmla="*/ 912 w 2849"/>
                  <a:gd name="T69" fmla="*/ 577 h 969"/>
                  <a:gd name="T70" fmla="*/ 727 w 2849"/>
                  <a:gd name="T71" fmla="*/ 647 h 969"/>
                  <a:gd name="T72" fmla="*/ 548 w 2849"/>
                  <a:gd name="T73" fmla="*/ 718 h 969"/>
                  <a:gd name="T74" fmla="*/ 380 w 2849"/>
                  <a:gd name="T75" fmla="*/ 794 h 969"/>
                  <a:gd name="T76" fmla="*/ 228 w 2849"/>
                  <a:gd name="T77" fmla="*/ 876 h 969"/>
                  <a:gd name="T78" fmla="*/ 92 w 2849"/>
                  <a:gd name="T79" fmla="*/ 958 h 969"/>
                  <a:gd name="T80" fmla="*/ 92 w 2849"/>
                  <a:gd name="T81" fmla="*/ 958 h 9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849" h="969">
                    <a:moveTo>
                      <a:pt x="92" y="958"/>
                    </a:moveTo>
                    <a:lnTo>
                      <a:pt x="0" y="969"/>
                    </a:lnTo>
                    <a:lnTo>
                      <a:pt x="391" y="969"/>
                    </a:lnTo>
                    <a:lnTo>
                      <a:pt x="434" y="947"/>
                    </a:lnTo>
                    <a:lnTo>
                      <a:pt x="483" y="914"/>
                    </a:lnTo>
                    <a:lnTo>
                      <a:pt x="554" y="876"/>
                    </a:lnTo>
                    <a:lnTo>
                      <a:pt x="635" y="838"/>
                    </a:lnTo>
                    <a:lnTo>
                      <a:pt x="727" y="794"/>
                    </a:lnTo>
                    <a:lnTo>
                      <a:pt x="836" y="745"/>
                    </a:lnTo>
                    <a:lnTo>
                      <a:pt x="961" y="696"/>
                    </a:lnTo>
                    <a:lnTo>
                      <a:pt x="1102" y="642"/>
                    </a:lnTo>
                    <a:lnTo>
                      <a:pt x="1259" y="582"/>
                    </a:lnTo>
                    <a:lnTo>
                      <a:pt x="1433" y="522"/>
                    </a:lnTo>
                    <a:lnTo>
                      <a:pt x="1623" y="462"/>
                    </a:lnTo>
                    <a:lnTo>
                      <a:pt x="1829" y="403"/>
                    </a:lnTo>
                    <a:lnTo>
                      <a:pt x="2057" y="343"/>
                    </a:lnTo>
                    <a:lnTo>
                      <a:pt x="2301" y="283"/>
                    </a:lnTo>
                    <a:lnTo>
                      <a:pt x="2567" y="223"/>
                    </a:lnTo>
                    <a:lnTo>
                      <a:pt x="2849" y="163"/>
                    </a:lnTo>
                    <a:lnTo>
                      <a:pt x="2849" y="0"/>
                    </a:lnTo>
                    <a:lnTo>
                      <a:pt x="2817" y="16"/>
                    </a:lnTo>
                    <a:lnTo>
                      <a:pt x="2773" y="33"/>
                    </a:lnTo>
                    <a:lnTo>
                      <a:pt x="2719" y="54"/>
                    </a:lnTo>
                    <a:lnTo>
                      <a:pt x="2648" y="76"/>
                    </a:lnTo>
                    <a:lnTo>
                      <a:pt x="2572" y="98"/>
                    </a:lnTo>
                    <a:lnTo>
                      <a:pt x="2491" y="120"/>
                    </a:lnTo>
                    <a:lnTo>
                      <a:pt x="2399" y="147"/>
                    </a:lnTo>
                    <a:lnTo>
                      <a:pt x="2301" y="169"/>
                    </a:lnTo>
                    <a:lnTo>
                      <a:pt x="2095" y="223"/>
                    </a:lnTo>
                    <a:lnTo>
                      <a:pt x="1889" y="277"/>
                    </a:lnTo>
                    <a:lnTo>
                      <a:pt x="1688" y="326"/>
                    </a:lnTo>
                    <a:lnTo>
                      <a:pt x="1590" y="354"/>
                    </a:lnTo>
                    <a:lnTo>
                      <a:pt x="1503" y="381"/>
                    </a:lnTo>
                    <a:lnTo>
                      <a:pt x="1107" y="506"/>
                    </a:lnTo>
                    <a:lnTo>
                      <a:pt x="912" y="577"/>
                    </a:lnTo>
                    <a:lnTo>
                      <a:pt x="727" y="647"/>
                    </a:lnTo>
                    <a:lnTo>
                      <a:pt x="548" y="718"/>
                    </a:lnTo>
                    <a:lnTo>
                      <a:pt x="380" y="794"/>
                    </a:lnTo>
                    <a:lnTo>
                      <a:pt x="228" y="876"/>
                    </a:lnTo>
                    <a:lnTo>
                      <a:pt x="92" y="958"/>
                    </a:lnTo>
                    <a:lnTo>
                      <a:pt x="92" y="958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>
                      <a:gamma/>
                      <a:shade val="81961"/>
                      <a:invGamma/>
                    </a:schemeClr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11" name="Freeform 7"/>
              <p:cNvSpPr>
                <a:spLocks/>
              </p:cNvSpPr>
              <p:nvPr/>
            </p:nvSpPr>
            <p:spPr bwMode="hidden">
              <a:xfrm>
                <a:off x="2748" y="2230"/>
                <a:ext cx="3007" cy="2085"/>
              </a:xfrm>
              <a:custGeom>
                <a:avLst/>
                <a:gdLst>
                  <a:gd name="T0" fmla="*/ 1433 w 3007"/>
                  <a:gd name="T1" fmla="*/ 474 h 2085"/>
                  <a:gd name="T2" fmla="*/ 1460 w 3007"/>
                  <a:gd name="T3" fmla="*/ 528 h 2085"/>
                  <a:gd name="T4" fmla="*/ 1541 w 3007"/>
                  <a:gd name="T5" fmla="*/ 593 h 2085"/>
                  <a:gd name="T6" fmla="*/ 1715 w 3007"/>
                  <a:gd name="T7" fmla="*/ 670 h 2085"/>
                  <a:gd name="T8" fmla="*/ 1927 w 3007"/>
                  <a:gd name="T9" fmla="*/ 735 h 2085"/>
                  <a:gd name="T10" fmla="*/ 2155 w 3007"/>
                  <a:gd name="T11" fmla="*/ 789 h 2085"/>
                  <a:gd name="T12" fmla="*/ 2372 w 3007"/>
                  <a:gd name="T13" fmla="*/ 849 h 2085"/>
                  <a:gd name="T14" fmla="*/ 2551 w 3007"/>
                  <a:gd name="T15" fmla="*/ 920 h 2085"/>
                  <a:gd name="T16" fmla="*/ 2638 w 3007"/>
                  <a:gd name="T17" fmla="*/ 980 h 2085"/>
                  <a:gd name="T18" fmla="*/ 2676 w 3007"/>
                  <a:gd name="T19" fmla="*/ 1029 h 2085"/>
                  <a:gd name="T20" fmla="*/ 2681 w 3007"/>
                  <a:gd name="T21" fmla="*/ 1083 h 2085"/>
                  <a:gd name="T22" fmla="*/ 2665 w 3007"/>
                  <a:gd name="T23" fmla="*/ 1127 h 2085"/>
                  <a:gd name="T24" fmla="*/ 2616 w 3007"/>
                  <a:gd name="T25" fmla="*/ 1170 h 2085"/>
                  <a:gd name="T26" fmla="*/ 2545 w 3007"/>
                  <a:gd name="T27" fmla="*/ 1208 h 2085"/>
                  <a:gd name="T28" fmla="*/ 2448 w 3007"/>
                  <a:gd name="T29" fmla="*/ 1241 h 2085"/>
                  <a:gd name="T30" fmla="*/ 2328 w 3007"/>
                  <a:gd name="T31" fmla="*/ 1274 h 2085"/>
                  <a:gd name="T32" fmla="*/ 2106 w 3007"/>
                  <a:gd name="T33" fmla="*/ 1328 h 2085"/>
                  <a:gd name="T34" fmla="*/ 1742 w 3007"/>
                  <a:gd name="T35" fmla="*/ 1421 h 2085"/>
                  <a:gd name="T36" fmla="*/ 1308 w 3007"/>
                  <a:gd name="T37" fmla="*/ 1540 h 2085"/>
                  <a:gd name="T38" fmla="*/ 820 w 3007"/>
                  <a:gd name="T39" fmla="*/ 1709 h 2085"/>
                  <a:gd name="T40" fmla="*/ 282 w 3007"/>
                  <a:gd name="T41" fmla="*/ 1943 h 2085"/>
                  <a:gd name="T42" fmla="*/ 152 w 3007"/>
                  <a:gd name="T43" fmla="*/ 2085 h 2085"/>
                  <a:gd name="T44" fmla="*/ 386 w 3007"/>
                  <a:gd name="T45" fmla="*/ 1992 h 2085"/>
                  <a:gd name="T46" fmla="*/ 700 w 3007"/>
                  <a:gd name="T47" fmla="*/ 1834 h 2085"/>
                  <a:gd name="T48" fmla="*/ 1064 w 3007"/>
                  <a:gd name="T49" fmla="*/ 1693 h 2085"/>
                  <a:gd name="T50" fmla="*/ 1661 w 3007"/>
                  <a:gd name="T51" fmla="*/ 1497 h 2085"/>
                  <a:gd name="T52" fmla="*/ 1845 w 3007"/>
                  <a:gd name="T53" fmla="*/ 1442 h 2085"/>
                  <a:gd name="T54" fmla="*/ 2252 w 3007"/>
                  <a:gd name="T55" fmla="*/ 1339 h 2085"/>
                  <a:gd name="T56" fmla="*/ 2551 w 3007"/>
                  <a:gd name="T57" fmla="*/ 1263 h 2085"/>
                  <a:gd name="T58" fmla="*/ 2730 w 3007"/>
                  <a:gd name="T59" fmla="*/ 1214 h 2085"/>
                  <a:gd name="T60" fmla="*/ 2876 w 3007"/>
                  <a:gd name="T61" fmla="*/ 1170 h 2085"/>
                  <a:gd name="T62" fmla="*/ 2974 w 3007"/>
                  <a:gd name="T63" fmla="*/ 1132 h 2085"/>
                  <a:gd name="T64" fmla="*/ 3007 w 3007"/>
                  <a:gd name="T65" fmla="*/ 871 h 2085"/>
                  <a:gd name="T66" fmla="*/ 2860 w 3007"/>
                  <a:gd name="T67" fmla="*/ 844 h 2085"/>
                  <a:gd name="T68" fmla="*/ 2670 w 3007"/>
                  <a:gd name="T69" fmla="*/ 806 h 2085"/>
                  <a:gd name="T70" fmla="*/ 2458 w 3007"/>
                  <a:gd name="T71" fmla="*/ 757 h 2085"/>
                  <a:gd name="T72" fmla="*/ 2138 w 3007"/>
                  <a:gd name="T73" fmla="*/ 670 h 2085"/>
                  <a:gd name="T74" fmla="*/ 1959 w 3007"/>
                  <a:gd name="T75" fmla="*/ 604 h 2085"/>
                  <a:gd name="T76" fmla="*/ 1824 w 3007"/>
                  <a:gd name="T77" fmla="*/ 534 h 2085"/>
                  <a:gd name="T78" fmla="*/ 1769 w 3007"/>
                  <a:gd name="T79" fmla="*/ 474 h 2085"/>
                  <a:gd name="T80" fmla="*/ 1753 w 3007"/>
                  <a:gd name="T81" fmla="*/ 436 h 2085"/>
                  <a:gd name="T82" fmla="*/ 1780 w 3007"/>
                  <a:gd name="T83" fmla="*/ 381 h 2085"/>
                  <a:gd name="T84" fmla="*/ 1862 w 3007"/>
                  <a:gd name="T85" fmla="*/ 316 h 2085"/>
                  <a:gd name="T86" fmla="*/ 1986 w 3007"/>
                  <a:gd name="T87" fmla="*/ 267 h 2085"/>
                  <a:gd name="T88" fmla="*/ 2149 w 3007"/>
                  <a:gd name="T89" fmla="*/ 229 h 2085"/>
                  <a:gd name="T90" fmla="*/ 2431 w 3007"/>
                  <a:gd name="T91" fmla="*/ 180 h 2085"/>
                  <a:gd name="T92" fmla="*/ 2827 w 3007"/>
                  <a:gd name="T93" fmla="*/ 125 h 2085"/>
                  <a:gd name="T94" fmla="*/ 3007 w 3007"/>
                  <a:gd name="T95" fmla="*/ 87 h 2085"/>
                  <a:gd name="T96" fmla="*/ 2909 w 3007"/>
                  <a:gd name="T97" fmla="*/ 22 h 2085"/>
                  <a:gd name="T98" fmla="*/ 2676 w 3007"/>
                  <a:gd name="T99" fmla="*/ 66 h 2085"/>
                  <a:gd name="T100" fmla="*/ 2285 w 3007"/>
                  <a:gd name="T101" fmla="*/ 120 h 2085"/>
                  <a:gd name="T102" fmla="*/ 2030 w 3007"/>
                  <a:gd name="T103" fmla="*/ 158 h 2085"/>
                  <a:gd name="T104" fmla="*/ 1791 w 3007"/>
                  <a:gd name="T105" fmla="*/ 202 h 2085"/>
                  <a:gd name="T106" fmla="*/ 1601 w 3007"/>
                  <a:gd name="T107" fmla="*/ 261 h 2085"/>
                  <a:gd name="T108" fmla="*/ 1471 w 3007"/>
                  <a:gd name="T109" fmla="*/ 338 h 2085"/>
                  <a:gd name="T110" fmla="*/ 1438 w 3007"/>
                  <a:gd name="T111" fmla="*/ 387 h 2085"/>
                  <a:gd name="T112" fmla="*/ 1427 w 3007"/>
                  <a:gd name="T113" fmla="*/ 441 h 2085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</a:gdLst>
                <a:ahLst/>
                <a:cxnLst>
                  <a:cxn ang="T114">
                    <a:pos x="T0" y="T1"/>
                  </a:cxn>
                  <a:cxn ang="T115">
                    <a:pos x="T2" y="T3"/>
                  </a:cxn>
                  <a:cxn ang="T116">
                    <a:pos x="T4" y="T5"/>
                  </a:cxn>
                  <a:cxn ang="T117">
                    <a:pos x="T6" y="T7"/>
                  </a:cxn>
                  <a:cxn ang="T118">
                    <a:pos x="T8" y="T9"/>
                  </a:cxn>
                  <a:cxn ang="T119">
                    <a:pos x="T10" y="T11"/>
                  </a:cxn>
                  <a:cxn ang="T120">
                    <a:pos x="T12" y="T13"/>
                  </a:cxn>
                  <a:cxn ang="T121">
                    <a:pos x="T14" y="T15"/>
                  </a:cxn>
                  <a:cxn ang="T122">
                    <a:pos x="T16" y="T17"/>
                  </a:cxn>
                  <a:cxn ang="T123">
                    <a:pos x="T18" y="T19"/>
                  </a:cxn>
                  <a:cxn ang="T124">
                    <a:pos x="T20" y="T21"/>
                  </a:cxn>
                  <a:cxn ang="T125">
                    <a:pos x="T22" y="T23"/>
                  </a:cxn>
                  <a:cxn ang="T126">
                    <a:pos x="T24" y="T25"/>
                  </a:cxn>
                  <a:cxn ang="T127">
                    <a:pos x="T26" y="T27"/>
                  </a:cxn>
                  <a:cxn ang="T128">
                    <a:pos x="T28" y="T29"/>
                  </a:cxn>
                  <a:cxn ang="T129">
                    <a:pos x="T30" y="T31"/>
                  </a:cxn>
                  <a:cxn ang="T130">
                    <a:pos x="T32" y="T33"/>
                  </a:cxn>
                  <a:cxn ang="T131">
                    <a:pos x="T34" y="T35"/>
                  </a:cxn>
                  <a:cxn ang="T132">
                    <a:pos x="T36" y="T37"/>
                  </a:cxn>
                  <a:cxn ang="T133">
                    <a:pos x="T38" y="T39"/>
                  </a:cxn>
                  <a:cxn ang="T134">
                    <a:pos x="T40" y="T41"/>
                  </a:cxn>
                  <a:cxn ang="T135">
                    <a:pos x="T42" y="T43"/>
                  </a:cxn>
                  <a:cxn ang="T136">
                    <a:pos x="T44" y="T45"/>
                  </a:cxn>
                  <a:cxn ang="T137">
                    <a:pos x="T46" y="T47"/>
                  </a:cxn>
                  <a:cxn ang="T138">
                    <a:pos x="T48" y="T49"/>
                  </a:cxn>
                  <a:cxn ang="T139">
                    <a:pos x="T50" y="T51"/>
                  </a:cxn>
                  <a:cxn ang="T140">
                    <a:pos x="T52" y="T53"/>
                  </a:cxn>
                  <a:cxn ang="T141">
                    <a:pos x="T54" y="T55"/>
                  </a:cxn>
                  <a:cxn ang="T142">
                    <a:pos x="T56" y="T57"/>
                  </a:cxn>
                  <a:cxn ang="T143">
                    <a:pos x="T58" y="T59"/>
                  </a:cxn>
                  <a:cxn ang="T144">
                    <a:pos x="T60" y="T61"/>
                  </a:cxn>
                  <a:cxn ang="T145">
                    <a:pos x="T62" y="T63"/>
                  </a:cxn>
                  <a:cxn ang="T146">
                    <a:pos x="T64" y="T65"/>
                  </a:cxn>
                  <a:cxn ang="T147">
                    <a:pos x="T66" y="T67"/>
                  </a:cxn>
                  <a:cxn ang="T148">
                    <a:pos x="T68" y="T69"/>
                  </a:cxn>
                  <a:cxn ang="T149">
                    <a:pos x="T70" y="T71"/>
                  </a:cxn>
                  <a:cxn ang="T150">
                    <a:pos x="T72" y="T73"/>
                  </a:cxn>
                  <a:cxn ang="T151">
                    <a:pos x="T74" y="T75"/>
                  </a:cxn>
                  <a:cxn ang="T152">
                    <a:pos x="T76" y="T77"/>
                  </a:cxn>
                  <a:cxn ang="T153">
                    <a:pos x="T78" y="T79"/>
                  </a:cxn>
                  <a:cxn ang="T154">
                    <a:pos x="T80" y="T81"/>
                  </a:cxn>
                  <a:cxn ang="T155">
                    <a:pos x="T82" y="T83"/>
                  </a:cxn>
                  <a:cxn ang="T156">
                    <a:pos x="T84" y="T85"/>
                  </a:cxn>
                  <a:cxn ang="T157">
                    <a:pos x="T86" y="T87"/>
                  </a:cxn>
                  <a:cxn ang="T158">
                    <a:pos x="T88" y="T89"/>
                  </a:cxn>
                  <a:cxn ang="T159">
                    <a:pos x="T90" y="T91"/>
                  </a:cxn>
                  <a:cxn ang="T160">
                    <a:pos x="T92" y="T93"/>
                  </a:cxn>
                  <a:cxn ang="T161">
                    <a:pos x="T94" y="T95"/>
                  </a:cxn>
                  <a:cxn ang="T162">
                    <a:pos x="T96" y="T97"/>
                  </a:cxn>
                  <a:cxn ang="T163">
                    <a:pos x="T98" y="T99"/>
                  </a:cxn>
                  <a:cxn ang="T164">
                    <a:pos x="T100" y="T101"/>
                  </a:cxn>
                  <a:cxn ang="T165">
                    <a:pos x="T102" y="T103"/>
                  </a:cxn>
                  <a:cxn ang="T166">
                    <a:pos x="T104" y="T105"/>
                  </a:cxn>
                  <a:cxn ang="T167">
                    <a:pos x="T106" y="T107"/>
                  </a:cxn>
                  <a:cxn ang="T168">
                    <a:pos x="T108" y="T109"/>
                  </a:cxn>
                  <a:cxn ang="T169">
                    <a:pos x="T110" y="T111"/>
                  </a:cxn>
                  <a:cxn ang="T170">
                    <a:pos x="T112" y="T113"/>
                  </a:cxn>
                </a:cxnLst>
                <a:rect l="0" t="0" r="r" b="b"/>
                <a:pathLst>
                  <a:path w="3007" h="2085">
                    <a:moveTo>
                      <a:pt x="1427" y="441"/>
                    </a:moveTo>
                    <a:lnTo>
                      <a:pt x="1433" y="474"/>
                    </a:lnTo>
                    <a:lnTo>
                      <a:pt x="1444" y="501"/>
                    </a:lnTo>
                    <a:lnTo>
                      <a:pt x="1460" y="528"/>
                    </a:lnTo>
                    <a:lnTo>
                      <a:pt x="1482" y="550"/>
                    </a:lnTo>
                    <a:lnTo>
                      <a:pt x="1541" y="593"/>
                    </a:lnTo>
                    <a:lnTo>
                      <a:pt x="1623" y="637"/>
                    </a:lnTo>
                    <a:lnTo>
                      <a:pt x="1715" y="670"/>
                    </a:lnTo>
                    <a:lnTo>
                      <a:pt x="1818" y="702"/>
                    </a:lnTo>
                    <a:lnTo>
                      <a:pt x="1927" y="735"/>
                    </a:lnTo>
                    <a:lnTo>
                      <a:pt x="2041" y="762"/>
                    </a:lnTo>
                    <a:lnTo>
                      <a:pt x="2155" y="789"/>
                    </a:lnTo>
                    <a:lnTo>
                      <a:pt x="2269" y="822"/>
                    </a:lnTo>
                    <a:lnTo>
                      <a:pt x="2372" y="849"/>
                    </a:lnTo>
                    <a:lnTo>
                      <a:pt x="2464" y="882"/>
                    </a:lnTo>
                    <a:lnTo>
                      <a:pt x="2551" y="920"/>
                    </a:lnTo>
                    <a:lnTo>
                      <a:pt x="2616" y="958"/>
                    </a:lnTo>
                    <a:lnTo>
                      <a:pt x="2638" y="980"/>
                    </a:lnTo>
                    <a:lnTo>
                      <a:pt x="2659" y="1007"/>
                    </a:lnTo>
                    <a:lnTo>
                      <a:pt x="2676" y="1029"/>
                    </a:lnTo>
                    <a:lnTo>
                      <a:pt x="2681" y="1056"/>
                    </a:lnTo>
                    <a:lnTo>
                      <a:pt x="2681" y="1083"/>
                    </a:lnTo>
                    <a:lnTo>
                      <a:pt x="2676" y="1105"/>
                    </a:lnTo>
                    <a:lnTo>
                      <a:pt x="2665" y="1127"/>
                    </a:lnTo>
                    <a:lnTo>
                      <a:pt x="2643" y="1149"/>
                    </a:lnTo>
                    <a:lnTo>
                      <a:pt x="2616" y="1170"/>
                    </a:lnTo>
                    <a:lnTo>
                      <a:pt x="2583" y="1187"/>
                    </a:lnTo>
                    <a:lnTo>
                      <a:pt x="2545" y="1208"/>
                    </a:lnTo>
                    <a:lnTo>
                      <a:pt x="2502" y="1225"/>
                    </a:lnTo>
                    <a:lnTo>
                      <a:pt x="2448" y="1241"/>
                    </a:lnTo>
                    <a:lnTo>
                      <a:pt x="2388" y="1257"/>
                    </a:lnTo>
                    <a:lnTo>
                      <a:pt x="2328" y="1274"/>
                    </a:lnTo>
                    <a:lnTo>
                      <a:pt x="2258" y="1290"/>
                    </a:lnTo>
                    <a:lnTo>
                      <a:pt x="2106" y="1328"/>
                    </a:lnTo>
                    <a:lnTo>
                      <a:pt x="1932" y="1372"/>
                    </a:lnTo>
                    <a:lnTo>
                      <a:pt x="1742" y="1421"/>
                    </a:lnTo>
                    <a:lnTo>
                      <a:pt x="1531" y="1475"/>
                    </a:lnTo>
                    <a:lnTo>
                      <a:pt x="1308" y="1540"/>
                    </a:lnTo>
                    <a:lnTo>
                      <a:pt x="1069" y="1617"/>
                    </a:lnTo>
                    <a:lnTo>
                      <a:pt x="820" y="1709"/>
                    </a:lnTo>
                    <a:lnTo>
                      <a:pt x="554" y="1818"/>
                    </a:lnTo>
                    <a:lnTo>
                      <a:pt x="282" y="1943"/>
                    </a:lnTo>
                    <a:lnTo>
                      <a:pt x="0" y="2085"/>
                    </a:lnTo>
                    <a:lnTo>
                      <a:pt x="152" y="2085"/>
                    </a:lnTo>
                    <a:lnTo>
                      <a:pt x="244" y="2074"/>
                    </a:lnTo>
                    <a:lnTo>
                      <a:pt x="386" y="1992"/>
                    </a:lnTo>
                    <a:lnTo>
                      <a:pt x="537" y="1910"/>
                    </a:lnTo>
                    <a:lnTo>
                      <a:pt x="700" y="1834"/>
                    </a:lnTo>
                    <a:lnTo>
                      <a:pt x="879" y="1763"/>
                    </a:lnTo>
                    <a:lnTo>
                      <a:pt x="1064" y="1693"/>
                    </a:lnTo>
                    <a:lnTo>
                      <a:pt x="1259" y="1622"/>
                    </a:lnTo>
                    <a:lnTo>
                      <a:pt x="1661" y="1497"/>
                    </a:lnTo>
                    <a:lnTo>
                      <a:pt x="1748" y="1470"/>
                    </a:lnTo>
                    <a:lnTo>
                      <a:pt x="1845" y="1442"/>
                    </a:lnTo>
                    <a:lnTo>
                      <a:pt x="2046" y="1393"/>
                    </a:lnTo>
                    <a:lnTo>
                      <a:pt x="2252" y="1339"/>
                    </a:lnTo>
                    <a:lnTo>
                      <a:pt x="2458" y="1285"/>
                    </a:lnTo>
                    <a:lnTo>
                      <a:pt x="2551" y="1263"/>
                    </a:lnTo>
                    <a:lnTo>
                      <a:pt x="2643" y="1236"/>
                    </a:lnTo>
                    <a:lnTo>
                      <a:pt x="2730" y="1214"/>
                    </a:lnTo>
                    <a:lnTo>
                      <a:pt x="2806" y="1192"/>
                    </a:lnTo>
                    <a:lnTo>
                      <a:pt x="2876" y="1170"/>
                    </a:lnTo>
                    <a:lnTo>
                      <a:pt x="2931" y="1149"/>
                    </a:lnTo>
                    <a:lnTo>
                      <a:pt x="2974" y="1132"/>
                    </a:lnTo>
                    <a:lnTo>
                      <a:pt x="3007" y="1116"/>
                    </a:lnTo>
                    <a:lnTo>
                      <a:pt x="3007" y="871"/>
                    </a:lnTo>
                    <a:lnTo>
                      <a:pt x="2941" y="860"/>
                    </a:lnTo>
                    <a:lnTo>
                      <a:pt x="2860" y="844"/>
                    </a:lnTo>
                    <a:lnTo>
                      <a:pt x="2773" y="827"/>
                    </a:lnTo>
                    <a:lnTo>
                      <a:pt x="2670" y="806"/>
                    </a:lnTo>
                    <a:lnTo>
                      <a:pt x="2567" y="784"/>
                    </a:lnTo>
                    <a:lnTo>
                      <a:pt x="2458" y="757"/>
                    </a:lnTo>
                    <a:lnTo>
                      <a:pt x="2241" y="702"/>
                    </a:lnTo>
                    <a:lnTo>
                      <a:pt x="2138" y="670"/>
                    </a:lnTo>
                    <a:lnTo>
                      <a:pt x="2046" y="637"/>
                    </a:lnTo>
                    <a:lnTo>
                      <a:pt x="1959" y="604"/>
                    </a:lnTo>
                    <a:lnTo>
                      <a:pt x="1883" y="566"/>
                    </a:lnTo>
                    <a:lnTo>
                      <a:pt x="1824" y="534"/>
                    </a:lnTo>
                    <a:lnTo>
                      <a:pt x="1780" y="495"/>
                    </a:lnTo>
                    <a:lnTo>
                      <a:pt x="1769" y="474"/>
                    </a:lnTo>
                    <a:lnTo>
                      <a:pt x="1758" y="457"/>
                    </a:lnTo>
                    <a:lnTo>
                      <a:pt x="1753" y="436"/>
                    </a:lnTo>
                    <a:lnTo>
                      <a:pt x="1758" y="419"/>
                    </a:lnTo>
                    <a:lnTo>
                      <a:pt x="1780" y="381"/>
                    </a:lnTo>
                    <a:lnTo>
                      <a:pt x="1813" y="343"/>
                    </a:lnTo>
                    <a:lnTo>
                      <a:pt x="1862" y="316"/>
                    </a:lnTo>
                    <a:lnTo>
                      <a:pt x="1921" y="289"/>
                    </a:lnTo>
                    <a:lnTo>
                      <a:pt x="1986" y="267"/>
                    </a:lnTo>
                    <a:lnTo>
                      <a:pt x="2062" y="245"/>
                    </a:lnTo>
                    <a:lnTo>
                      <a:pt x="2149" y="229"/>
                    </a:lnTo>
                    <a:lnTo>
                      <a:pt x="2236" y="213"/>
                    </a:lnTo>
                    <a:lnTo>
                      <a:pt x="2431" y="180"/>
                    </a:lnTo>
                    <a:lnTo>
                      <a:pt x="2627" y="158"/>
                    </a:lnTo>
                    <a:lnTo>
                      <a:pt x="2827" y="125"/>
                    </a:lnTo>
                    <a:lnTo>
                      <a:pt x="2920" y="109"/>
                    </a:lnTo>
                    <a:lnTo>
                      <a:pt x="3007" y="87"/>
                    </a:lnTo>
                    <a:lnTo>
                      <a:pt x="3007" y="0"/>
                    </a:lnTo>
                    <a:lnTo>
                      <a:pt x="2909" y="22"/>
                    </a:lnTo>
                    <a:lnTo>
                      <a:pt x="2795" y="44"/>
                    </a:lnTo>
                    <a:lnTo>
                      <a:pt x="2676" y="66"/>
                    </a:lnTo>
                    <a:lnTo>
                      <a:pt x="2551" y="82"/>
                    </a:lnTo>
                    <a:lnTo>
                      <a:pt x="2285" y="120"/>
                    </a:lnTo>
                    <a:lnTo>
                      <a:pt x="2155" y="136"/>
                    </a:lnTo>
                    <a:lnTo>
                      <a:pt x="2030" y="158"/>
                    </a:lnTo>
                    <a:lnTo>
                      <a:pt x="1905" y="174"/>
                    </a:lnTo>
                    <a:lnTo>
                      <a:pt x="1791" y="202"/>
                    </a:lnTo>
                    <a:lnTo>
                      <a:pt x="1688" y="229"/>
                    </a:lnTo>
                    <a:lnTo>
                      <a:pt x="1601" y="261"/>
                    </a:lnTo>
                    <a:lnTo>
                      <a:pt x="1525" y="300"/>
                    </a:lnTo>
                    <a:lnTo>
                      <a:pt x="1471" y="338"/>
                    </a:lnTo>
                    <a:lnTo>
                      <a:pt x="1455" y="359"/>
                    </a:lnTo>
                    <a:lnTo>
                      <a:pt x="1438" y="387"/>
                    </a:lnTo>
                    <a:lnTo>
                      <a:pt x="1427" y="414"/>
                    </a:lnTo>
                    <a:lnTo>
                      <a:pt x="1427" y="441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" name="Freeform 8"/>
              <p:cNvSpPr>
                <a:spLocks/>
              </p:cNvSpPr>
              <p:nvPr/>
            </p:nvSpPr>
            <p:spPr bwMode="hidden">
              <a:xfrm>
                <a:off x="4501" y="2317"/>
                <a:ext cx="1248" cy="539"/>
              </a:xfrm>
              <a:custGeom>
                <a:avLst/>
                <a:gdLst>
                  <a:gd name="T0" fmla="*/ 0 w 1248"/>
                  <a:gd name="T1" fmla="*/ 332 h 539"/>
                  <a:gd name="T2" fmla="*/ 0 w 1248"/>
                  <a:gd name="T3" fmla="*/ 360 h 539"/>
                  <a:gd name="T4" fmla="*/ 5 w 1248"/>
                  <a:gd name="T5" fmla="*/ 387 h 539"/>
                  <a:gd name="T6" fmla="*/ 27 w 1248"/>
                  <a:gd name="T7" fmla="*/ 414 h 539"/>
                  <a:gd name="T8" fmla="*/ 54 w 1248"/>
                  <a:gd name="T9" fmla="*/ 436 h 539"/>
                  <a:gd name="T10" fmla="*/ 92 w 1248"/>
                  <a:gd name="T11" fmla="*/ 463 h 539"/>
                  <a:gd name="T12" fmla="*/ 141 w 1248"/>
                  <a:gd name="T13" fmla="*/ 490 h 539"/>
                  <a:gd name="T14" fmla="*/ 195 w 1248"/>
                  <a:gd name="T15" fmla="*/ 512 h 539"/>
                  <a:gd name="T16" fmla="*/ 255 w 1248"/>
                  <a:gd name="T17" fmla="*/ 539 h 539"/>
                  <a:gd name="T18" fmla="*/ 212 w 1248"/>
                  <a:gd name="T19" fmla="*/ 517 h 539"/>
                  <a:gd name="T20" fmla="*/ 179 w 1248"/>
                  <a:gd name="T21" fmla="*/ 490 h 539"/>
                  <a:gd name="T22" fmla="*/ 157 w 1248"/>
                  <a:gd name="T23" fmla="*/ 468 h 539"/>
                  <a:gd name="T24" fmla="*/ 141 w 1248"/>
                  <a:gd name="T25" fmla="*/ 447 h 539"/>
                  <a:gd name="T26" fmla="*/ 136 w 1248"/>
                  <a:gd name="T27" fmla="*/ 425 h 539"/>
                  <a:gd name="T28" fmla="*/ 136 w 1248"/>
                  <a:gd name="T29" fmla="*/ 403 h 539"/>
                  <a:gd name="T30" fmla="*/ 141 w 1248"/>
                  <a:gd name="T31" fmla="*/ 381 h 539"/>
                  <a:gd name="T32" fmla="*/ 157 w 1248"/>
                  <a:gd name="T33" fmla="*/ 365 h 539"/>
                  <a:gd name="T34" fmla="*/ 179 w 1248"/>
                  <a:gd name="T35" fmla="*/ 343 h 539"/>
                  <a:gd name="T36" fmla="*/ 201 w 1248"/>
                  <a:gd name="T37" fmla="*/ 327 h 539"/>
                  <a:gd name="T38" fmla="*/ 266 w 1248"/>
                  <a:gd name="T39" fmla="*/ 294 h 539"/>
                  <a:gd name="T40" fmla="*/ 353 w 1248"/>
                  <a:gd name="T41" fmla="*/ 262 h 539"/>
                  <a:gd name="T42" fmla="*/ 445 w 1248"/>
                  <a:gd name="T43" fmla="*/ 234 h 539"/>
                  <a:gd name="T44" fmla="*/ 554 w 1248"/>
                  <a:gd name="T45" fmla="*/ 213 h 539"/>
                  <a:gd name="T46" fmla="*/ 662 w 1248"/>
                  <a:gd name="T47" fmla="*/ 191 h 539"/>
                  <a:gd name="T48" fmla="*/ 890 w 1248"/>
                  <a:gd name="T49" fmla="*/ 153 h 539"/>
                  <a:gd name="T50" fmla="*/ 993 w 1248"/>
                  <a:gd name="T51" fmla="*/ 136 h 539"/>
                  <a:gd name="T52" fmla="*/ 1091 w 1248"/>
                  <a:gd name="T53" fmla="*/ 120 h 539"/>
                  <a:gd name="T54" fmla="*/ 1178 w 1248"/>
                  <a:gd name="T55" fmla="*/ 115 h 539"/>
                  <a:gd name="T56" fmla="*/ 1248 w 1248"/>
                  <a:gd name="T57" fmla="*/ 104 h 539"/>
                  <a:gd name="T58" fmla="*/ 1248 w 1248"/>
                  <a:gd name="T59" fmla="*/ 0 h 539"/>
                  <a:gd name="T60" fmla="*/ 1161 w 1248"/>
                  <a:gd name="T61" fmla="*/ 22 h 539"/>
                  <a:gd name="T62" fmla="*/ 1069 w 1248"/>
                  <a:gd name="T63" fmla="*/ 38 h 539"/>
                  <a:gd name="T64" fmla="*/ 874 w 1248"/>
                  <a:gd name="T65" fmla="*/ 71 h 539"/>
                  <a:gd name="T66" fmla="*/ 673 w 1248"/>
                  <a:gd name="T67" fmla="*/ 93 h 539"/>
                  <a:gd name="T68" fmla="*/ 483 w 1248"/>
                  <a:gd name="T69" fmla="*/ 126 h 539"/>
                  <a:gd name="T70" fmla="*/ 391 w 1248"/>
                  <a:gd name="T71" fmla="*/ 142 h 539"/>
                  <a:gd name="T72" fmla="*/ 309 w 1248"/>
                  <a:gd name="T73" fmla="*/ 158 h 539"/>
                  <a:gd name="T74" fmla="*/ 228 w 1248"/>
                  <a:gd name="T75" fmla="*/ 180 h 539"/>
                  <a:gd name="T76" fmla="*/ 163 w 1248"/>
                  <a:gd name="T77" fmla="*/ 202 h 539"/>
                  <a:gd name="T78" fmla="*/ 103 w 1248"/>
                  <a:gd name="T79" fmla="*/ 229 h 539"/>
                  <a:gd name="T80" fmla="*/ 54 w 1248"/>
                  <a:gd name="T81" fmla="*/ 256 h 539"/>
                  <a:gd name="T82" fmla="*/ 22 w 1248"/>
                  <a:gd name="T83" fmla="*/ 294 h 539"/>
                  <a:gd name="T84" fmla="*/ 0 w 1248"/>
                  <a:gd name="T85" fmla="*/ 332 h 539"/>
                  <a:gd name="T86" fmla="*/ 0 w 1248"/>
                  <a:gd name="T87" fmla="*/ 332 h 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248" h="539">
                    <a:moveTo>
                      <a:pt x="0" y="332"/>
                    </a:moveTo>
                    <a:lnTo>
                      <a:pt x="0" y="360"/>
                    </a:lnTo>
                    <a:lnTo>
                      <a:pt x="5" y="387"/>
                    </a:lnTo>
                    <a:lnTo>
                      <a:pt x="27" y="414"/>
                    </a:lnTo>
                    <a:lnTo>
                      <a:pt x="54" y="436"/>
                    </a:lnTo>
                    <a:lnTo>
                      <a:pt x="92" y="463"/>
                    </a:lnTo>
                    <a:lnTo>
                      <a:pt x="141" y="490"/>
                    </a:lnTo>
                    <a:lnTo>
                      <a:pt x="195" y="512"/>
                    </a:lnTo>
                    <a:lnTo>
                      <a:pt x="255" y="539"/>
                    </a:lnTo>
                    <a:lnTo>
                      <a:pt x="212" y="517"/>
                    </a:lnTo>
                    <a:lnTo>
                      <a:pt x="179" y="490"/>
                    </a:lnTo>
                    <a:lnTo>
                      <a:pt x="157" y="468"/>
                    </a:lnTo>
                    <a:lnTo>
                      <a:pt x="141" y="447"/>
                    </a:lnTo>
                    <a:lnTo>
                      <a:pt x="136" y="425"/>
                    </a:lnTo>
                    <a:lnTo>
                      <a:pt x="136" y="403"/>
                    </a:lnTo>
                    <a:lnTo>
                      <a:pt x="141" y="381"/>
                    </a:lnTo>
                    <a:lnTo>
                      <a:pt x="157" y="365"/>
                    </a:lnTo>
                    <a:lnTo>
                      <a:pt x="179" y="343"/>
                    </a:lnTo>
                    <a:lnTo>
                      <a:pt x="201" y="327"/>
                    </a:lnTo>
                    <a:lnTo>
                      <a:pt x="266" y="294"/>
                    </a:lnTo>
                    <a:lnTo>
                      <a:pt x="353" y="262"/>
                    </a:lnTo>
                    <a:lnTo>
                      <a:pt x="445" y="234"/>
                    </a:lnTo>
                    <a:lnTo>
                      <a:pt x="554" y="213"/>
                    </a:lnTo>
                    <a:lnTo>
                      <a:pt x="662" y="191"/>
                    </a:lnTo>
                    <a:lnTo>
                      <a:pt x="890" y="153"/>
                    </a:lnTo>
                    <a:lnTo>
                      <a:pt x="993" y="136"/>
                    </a:lnTo>
                    <a:lnTo>
                      <a:pt x="1091" y="120"/>
                    </a:lnTo>
                    <a:lnTo>
                      <a:pt x="1178" y="115"/>
                    </a:lnTo>
                    <a:lnTo>
                      <a:pt x="1248" y="104"/>
                    </a:lnTo>
                    <a:lnTo>
                      <a:pt x="1248" y="0"/>
                    </a:lnTo>
                    <a:lnTo>
                      <a:pt x="1161" y="22"/>
                    </a:lnTo>
                    <a:lnTo>
                      <a:pt x="1069" y="38"/>
                    </a:lnTo>
                    <a:lnTo>
                      <a:pt x="874" y="71"/>
                    </a:lnTo>
                    <a:lnTo>
                      <a:pt x="673" y="93"/>
                    </a:lnTo>
                    <a:lnTo>
                      <a:pt x="483" y="126"/>
                    </a:lnTo>
                    <a:lnTo>
                      <a:pt x="391" y="142"/>
                    </a:lnTo>
                    <a:lnTo>
                      <a:pt x="309" y="158"/>
                    </a:lnTo>
                    <a:lnTo>
                      <a:pt x="228" y="180"/>
                    </a:lnTo>
                    <a:lnTo>
                      <a:pt x="163" y="202"/>
                    </a:lnTo>
                    <a:lnTo>
                      <a:pt x="103" y="229"/>
                    </a:lnTo>
                    <a:lnTo>
                      <a:pt x="54" y="256"/>
                    </a:lnTo>
                    <a:lnTo>
                      <a:pt x="22" y="294"/>
                    </a:lnTo>
                    <a:lnTo>
                      <a:pt x="0" y="332"/>
                    </a:lnTo>
                    <a:lnTo>
                      <a:pt x="0" y="332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>
                      <a:gamma/>
                      <a:shade val="87843"/>
                      <a:invGamma/>
                    </a:schemeClr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/>
              </a:p>
            </p:txBody>
          </p:sp>
        </p:grpSp>
        <p:sp>
          <p:nvSpPr>
            <p:cNvPr id="6" name="Freeform 9"/>
            <p:cNvSpPr>
              <a:spLocks/>
            </p:cNvSpPr>
            <p:nvPr/>
          </p:nvSpPr>
          <p:spPr bwMode="hidden">
            <a:xfrm>
              <a:off x="3322" y="1341"/>
              <a:ext cx="1825" cy="1537"/>
            </a:xfrm>
            <a:custGeom>
              <a:avLst/>
              <a:gdLst>
                <a:gd name="T0" fmla="*/ 982 w 2296"/>
                <a:gd name="T1" fmla="*/ 1061 h 1469"/>
                <a:gd name="T2" fmla="*/ 1357 w 2296"/>
                <a:gd name="T3" fmla="*/ 1012 h 1469"/>
                <a:gd name="T4" fmla="*/ 1666 w 2296"/>
                <a:gd name="T5" fmla="*/ 957 h 1469"/>
                <a:gd name="T6" fmla="*/ 1916 w 2296"/>
                <a:gd name="T7" fmla="*/ 897 h 1469"/>
                <a:gd name="T8" fmla="*/ 2100 w 2296"/>
                <a:gd name="T9" fmla="*/ 832 h 1469"/>
                <a:gd name="T10" fmla="*/ 2220 w 2296"/>
                <a:gd name="T11" fmla="*/ 756 h 1469"/>
                <a:gd name="T12" fmla="*/ 2285 w 2296"/>
                <a:gd name="T13" fmla="*/ 669 h 1469"/>
                <a:gd name="T14" fmla="*/ 2290 w 2296"/>
                <a:gd name="T15" fmla="*/ 560 h 1469"/>
                <a:gd name="T16" fmla="*/ 2241 w 2296"/>
                <a:gd name="T17" fmla="*/ 457 h 1469"/>
                <a:gd name="T18" fmla="*/ 2144 w 2296"/>
                <a:gd name="T19" fmla="*/ 364 h 1469"/>
                <a:gd name="T20" fmla="*/ 2008 w 2296"/>
                <a:gd name="T21" fmla="*/ 277 h 1469"/>
                <a:gd name="T22" fmla="*/ 1769 w 2296"/>
                <a:gd name="T23" fmla="*/ 157 h 1469"/>
                <a:gd name="T24" fmla="*/ 1612 w 2296"/>
                <a:gd name="T25" fmla="*/ 92 h 1469"/>
                <a:gd name="T26" fmla="*/ 1476 w 2296"/>
                <a:gd name="T27" fmla="*/ 43 h 1469"/>
                <a:gd name="T28" fmla="*/ 1384 w 2296"/>
                <a:gd name="T29" fmla="*/ 10 h 1469"/>
                <a:gd name="T30" fmla="*/ 1346 w 2296"/>
                <a:gd name="T31" fmla="*/ 0 h 1469"/>
                <a:gd name="T32" fmla="*/ 1655 w 2296"/>
                <a:gd name="T33" fmla="*/ 119 h 1469"/>
                <a:gd name="T34" fmla="*/ 1948 w 2296"/>
                <a:gd name="T35" fmla="*/ 255 h 1469"/>
                <a:gd name="T36" fmla="*/ 2068 w 2296"/>
                <a:gd name="T37" fmla="*/ 326 h 1469"/>
                <a:gd name="T38" fmla="*/ 2171 w 2296"/>
                <a:gd name="T39" fmla="*/ 402 h 1469"/>
                <a:gd name="T40" fmla="*/ 2236 w 2296"/>
                <a:gd name="T41" fmla="*/ 478 h 1469"/>
                <a:gd name="T42" fmla="*/ 2263 w 2296"/>
                <a:gd name="T43" fmla="*/ 560 h 1469"/>
                <a:gd name="T44" fmla="*/ 2241 w 2296"/>
                <a:gd name="T45" fmla="*/ 636 h 1469"/>
                <a:gd name="T46" fmla="*/ 2171 w 2296"/>
                <a:gd name="T47" fmla="*/ 702 h 1469"/>
                <a:gd name="T48" fmla="*/ 2062 w 2296"/>
                <a:gd name="T49" fmla="*/ 756 h 1469"/>
                <a:gd name="T50" fmla="*/ 1921 w 2296"/>
                <a:gd name="T51" fmla="*/ 800 h 1469"/>
                <a:gd name="T52" fmla="*/ 1748 w 2296"/>
                <a:gd name="T53" fmla="*/ 843 h 1469"/>
                <a:gd name="T54" fmla="*/ 1351 w 2296"/>
                <a:gd name="T55" fmla="*/ 908 h 1469"/>
                <a:gd name="T56" fmla="*/ 923 w 2296"/>
                <a:gd name="T57" fmla="*/ 968 h 1469"/>
                <a:gd name="T58" fmla="*/ 521 w 2296"/>
                <a:gd name="T59" fmla="*/ 1028 h 1469"/>
                <a:gd name="T60" fmla="*/ 353 w 2296"/>
                <a:gd name="T61" fmla="*/ 1066 h 1469"/>
                <a:gd name="T62" fmla="*/ 206 w 2296"/>
                <a:gd name="T63" fmla="*/ 1104 h 1469"/>
                <a:gd name="T64" fmla="*/ 92 w 2296"/>
                <a:gd name="T65" fmla="*/ 1148 h 1469"/>
                <a:gd name="T66" fmla="*/ 22 w 2296"/>
                <a:gd name="T67" fmla="*/ 1202 h 1469"/>
                <a:gd name="T68" fmla="*/ 0 w 2296"/>
                <a:gd name="T69" fmla="*/ 1262 h 1469"/>
                <a:gd name="T70" fmla="*/ 27 w 2296"/>
                <a:gd name="T71" fmla="*/ 1327 h 1469"/>
                <a:gd name="T72" fmla="*/ 98 w 2296"/>
                <a:gd name="T73" fmla="*/ 1382 h 1469"/>
                <a:gd name="T74" fmla="*/ 196 w 2296"/>
                <a:gd name="T75" fmla="*/ 1425 h 1469"/>
                <a:gd name="T76" fmla="*/ 326 w 2296"/>
                <a:gd name="T77" fmla="*/ 1469 h 1469"/>
                <a:gd name="T78" fmla="*/ 217 w 2296"/>
                <a:gd name="T79" fmla="*/ 1414 h 1469"/>
                <a:gd name="T80" fmla="*/ 147 w 2296"/>
                <a:gd name="T81" fmla="*/ 1360 h 1469"/>
                <a:gd name="T82" fmla="*/ 120 w 2296"/>
                <a:gd name="T83" fmla="*/ 1306 h 1469"/>
                <a:gd name="T84" fmla="*/ 141 w 2296"/>
                <a:gd name="T85" fmla="*/ 1257 h 1469"/>
                <a:gd name="T86" fmla="*/ 212 w 2296"/>
                <a:gd name="T87" fmla="*/ 1208 h 1469"/>
                <a:gd name="T88" fmla="*/ 342 w 2296"/>
                <a:gd name="T89" fmla="*/ 1164 h 1469"/>
                <a:gd name="T90" fmla="*/ 527 w 2296"/>
                <a:gd name="T91" fmla="*/ 1121 h 1469"/>
                <a:gd name="T92" fmla="*/ 771 w 2296"/>
                <a:gd name="T93" fmla="*/ 1088 h 1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296" h="1469">
                  <a:moveTo>
                    <a:pt x="771" y="1088"/>
                  </a:moveTo>
                  <a:lnTo>
                    <a:pt x="982" y="1061"/>
                  </a:lnTo>
                  <a:lnTo>
                    <a:pt x="1178" y="1034"/>
                  </a:lnTo>
                  <a:lnTo>
                    <a:pt x="1357" y="1012"/>
                  </a:lnTo>
                  <a:lnTo>
                    <a:pt x="1520" y="985"/>
                  </a:lnTo>
                  <a:lnTo>
                    <a:pt x="1666" y="957"/>
                  </a:lnTo>
                  <a:lnTo>
                    <a:pt x="1796" y="930"/>
                  </a:lnTo>
                  <a:lnTo>
                    <a:pt x="1916" y="897"/>
                  </a:lnTo>
                  <a:lnTo>
                    <a:pt x="2013" y="870"/>
                  </a:lnTo>
                  <a:lnTo>
                    <a:pt x="2100" y="832"/>
                  </a:lnTo>
                  <a:lnTo>
                    <a:pt x="2171" y="800"/>
                  </a:lnTo>
                  <a:lnTo>
                    <a:pt x="2220" y="756"/>
                  </a:lnTo>
                  <a:lnTo>
                    <a:pt x="2263" y="712"/>
                  </a:lnTo>
                  <a:lnTo>
                    <a:pt x="2285" y="669"/>
                  </a:lnTo>
                  <a:lnTo>
                    <a:pt x="2296" y="614"/>
                  </a:lnTo>
                  <a:lnTo>
                    <a:pt x="2290" y="560"/>
                  </a:lnTo>
                  <a:lnTo>
                    <a:pt x="2269" y="500"/>
                  </a:lnTo>
                  <a:lnTo>
                    <a:pt x="2241" y="457"/>
                  </a:lnTo>
                  <a:lnTo>
                    <a:pt x="2198" y="408"/>
                  </a:lnTo>
                  <a:lnTo>
                    <a:pt x="2144" y="364"/>
                  </a:lnTo>
                  <a:lnTo>
                    <a:pt x="2079" y="321"/>
                  </a:lnTo>
                  <a:lnTo>
                    <a:pt x="2008" y="277"/>
                  </a:lnTo>
                  <a:lnTo>
                    <a:pt x="1927" y="234"/>
                  </a:lnTo>
                  <a:lnTo>
                    <a:pt x="1769" y="157"/>
                  </a:lnTo>
                  <a:lnTo>
                    <a:pt x="1688" y="125"/>
                  </a:lnTo>
                  <a:lnTo>
                    <a:pt x="1612" y="92"/>
                  </a:lnTo>
                  <a:lnTo>
                    <a:pt x="1536" y="65"/>
                  </a:lnTo>
                  <a:lnTo>
                    <a:pt x="1476" y="43"/>
                  </a:lnTo>
                  <a:lnTo>
                    <a:pt x="1422" y="27"/>
                  </a:lnTo>
                  <a:lnTo>
                    <a:pt x="1384" y="10"/>
                  </a:lnTo>
                  <a:lnTo>
                    <a:pt x="1357" y="5"/>
                  </a:lnTo>
                  <a:lnTo>
                    <a:pt x="1346" y="0"/>
                  </a:lnTo>
                  <a:lnTo>
                    <a:pt x="1498" y="54"/>
                  </a:lnTo>
                  <a:lnTo>
                    <a:pt x="1655" y="119"/>
                  </a:lnTo>
                  <a:lnTo>
                    <a:pt x="1807" y="185"/>
                  </a:lnTo>
                  <a:lnTo>
                    <a:pt x="1948" y="255"/>
                  </a:lnTo>
                  <a:lnTo>
                    <a:pt x="2013" y="288"/>
                  </a:lnTo>
                  <a:lnTo>
                    <a:pt x="2068" y="326"/>
                  </a:lnTo>
                  <a:lnTo>
                    <a:pt x="2122" y="364"/>
                  </a:lnTo>
                  <a:lnTo>
                    <a:pt x="2171" y="402"/>
                  </a:lnTo>
                  <a:lnTo>
                    <a:pt x="2209" y="440"/>
                  </a:lnTo>
                  <a:lnTo>
                    <a:pt x="2236" y="478"/>
                  </a:lnTo>
                  <a:lnTo>
                    <a:pt x="2252" y="522"/>
                  </a:lnTo>
                  <a:lnTo>
                    <a:pt x="2263" y="560"/>
                  </a:lnTo>
                  <a:lnTo>
                    <a:pt x="2258" y="598"/>
                  </a:lnTo>
                  <a:lnTo>
                    <a:pt x="2241" y="636"/>
                  </a:lnTo>
                  <a:lnTo>
                    <a:pt x="2214" y="669"/>
                  </a:lnTo>
                  <a:lnTo>
                    <a:pt x="2171" y="702"/>
                  </a:lnTo>
                  <a:lnTo>
                    <a:pt x="2122" y="729"/>
                  </a:lnTo>
                  <a:lnTo>
                    <a:pt x="2062" y="756"/>
                  </a:lnTo>
                  <a:lnTo>
                    <a:pt x="1997" y="778"/>
                  </a:lnTo>
                  <a:lnTo>
                    <a:pt x="1921" y="800"/>
                  </a:lnTo>
                  <a:lnTo>
                    <a:pt x="1834" y="821"/>
                  </a:lnTo>
                  <a:lnTo>
                    <a:pt x="1748" y="843"/>
                  </a:lnTo>
                  <a:lnTo>
                    <a:pt x="1552" y="876"/>
                  </a:lnTo>
                  <a:lnTo>
                    <a:pt x="1351" y="908"/>
                  </a:lnTo>
                  <a:lnTo>
                    <a:pt x="1134" y="941"/>
                  </a:lnTo>
                  <a:lnTo>
                    <a:pt x="923" y="968"/>
                  </a:lnTo>
                  <a:lnTo>
                    <a:pt x="716" y="995"/>
                  </a:lnTo>
                  <a:lnTo>
                    <a:pt x="521" y="1028"/>
                  </a:lnTo>
                  <a:lnTo>
                    <a:pt x="434" y="1044"/>
                  </a:lnTo>
                  <a:lnTo>
                    <a:pt x="353" y="1066"/>
                  </a:lnTo>
                  <a:lnTo>
                    <a:pt x="277" y="1082"/>
                  </a:lnTo>
                  <a:lnTo>
                    <a:pt x="206" y="1104"/>
                  </a:lnTo>
                  <a:lnTo>
                    <a:pt x="147" y="1126"/>
                  </a:lnTo>
                  <a:lnTo>
                    <a:pt x="92" y="1148"/>
                  </a:lnTo>
                  <a:lnTo>
                    <a:pt x="54" y="1175"/>
                  </a:lnTo>
                  <a:lnTo>
                    <a:pt x="22" y="1202"/>
                  </a:lnTo>
                  <a:lnTo>
                    <a:pt x="6" y="1229"/>
                  </a:lnTo>
                  <a:lnTo>
                    <a:pt x="0" y="1262"/>
                  </a:lnTo>
                  <a:lnTo>
                    <a:pt x="11" y="1295"/>
                  </a:lnTo>
                  <a:lnTo>
                    <a:pt x="27" y="1327"/>
                  </a:lnTo>
                  <a:lnTo>
                    <a:pt x="54" y="1355"/>
                  </a:lnTo>
                  <a:lnTo>
                    <a:pt x="98" y="1382"/>
                  </a:lnTo>
                  <a:lnTo>
                    <a:pt x="141" y="1404"/>
                  </a:lnTo>
                  <a:lnTo>
                    <a:pt x="196" y="1425"/>
                  </a:lnTo>
                  <a:lnTo>
                    <a:pt x="261" y="1447"/>
                  </a:lnTo>
                  <a:lnTo>
                    <a:pt x="326" y="1469"/>
                  </a:lnTo>
                  <a:lnTo>
                    <a:pt x="266" y="1442"/>
                  </a:lnTo>
                  <a:lnTo>
                    <a:pt x="217" y="1414"/>
                  </a:lnTo>
                  <a:lnTo>
                    <a:pt x="174" y="1387"/>
                  </a:lnTo>
                  <a:lnTo>
                    <a:pt x="147" y="1360"/>
                  </a:lnTo>
                  <a:lnTo>
                    <a:pt x="125" y="1333"/>
                  </a:lnTo>
                  <a:lnTo>
                    <a:pt x="120" y="1306"/>
                  </a:lnTo>
                  <a:lnTo>
                    <a:pt x="125" y="1278"/>
                  </a:lnTo>
                  <a:lnTo>
                    <a:pt x="141" y="1257"/>
                  </a:lnTo>
                  <a:lnTo>
                    <a:pt x="174" y="1229"/>
                  </a:lnTo>
                  <a:lnTo>
                    <a:pt x="212" y="1208"/>
                  </a:lnTo>
                  <a:lnTo>
                    <a:pt x="272" y="1186"/>
                  </a:lnTo>
                  <a:lnTo>
                    <a:pt x="342" y="1164"/>
                  </a:lnTo>
                  <a:lnTo>
                    <a:pt x="423" y="1142"/>
                  </a:lnTo>
                  <a:lnTo>
                    <a:pt x="527" y="1121"/>
                  </a:lnTo>
                  <a:lnTo>
                    <a:pt x="641" y="1104"/>
                  </a:lnTo>
                  <a:lnTo>
                    <a:pt x="771" y="1088"/>
                  </a:lnTo>
                  <a:lnTo>
                    <a:pt x="771" y="1088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84706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7" name="Freeform 10"/>
            <p:cNvSpPr>
              <a:spLocks/>
            </p:cNvSpPr>
            <p:nvPr/>
          </p:nvSpPr>
          <p:spPr bwMode="hidden">
            <a:xfrm>
              <a:off x="0" y="0"/>
              <a:ext cx="5758" cy="1776"/>
            </a:xfrm>
            <a:custGeom>
              <a:avLst/>
              <a:gdLst>
                <a:gd name="T0" fmla="*/ 0 w 5740"/>
                <a:gd name="T1" fmla="*/ 0 h 1906"/>
                <a:gd name="T2" fmla="*/ 0 w 5740"/>
                <a:gd name="T3" fmla="*/ 1776 h 1906"/>
                <a:gd name="T4" fmla="*/ 5758 w 5740"/>
                <a:gd name="T5" fmla="*/ 1776 h 1906"/>
                <a:gd name="T6" fmla="*/ 5758 w 5740"/>
                <a:gd name="T7" fmla="*/ 0 h 1906"/>
                <a:gd name="T8" fmla="*/ 0 w 5740"/>
                <a:gd name="T9" fmla="*/ 0 h 1906"/>
                <a:gd name="T10" fmla="*/ 0 w 5740"/>
                <a:gd name="T11" fmla="*/ 0 h 190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5740" h="1906">
                  <a:moveTo>
                    <a:pt x="0" y="0"/>
                  </a:moveTo>
                  <a:lnTo>
                    <a:pt x="0" y="1906"/>
                  </a:lnTo>
                  <a:lnTo>
                    <a:pt x="5740" y="1906"/>
                  </a:lnTo>
                  <a:lnTo>
                    <a:pt x="574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pic>
        <p:nvPicPr>
          <p:cNvPr id="13" name="Picture 16" descr="gps001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775884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7" descr="GPSsys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1851" y="5978526"/>
            <a:ext cx="1200149" cy="879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87" name="Rectangle 11"/>
          <p:cNvSpPr>
            <a:spLocks noGrp="1" noChangeArrowheads="1"/>
          </p:cNvSpPr>
          <p:nvPr>
            <p:ph type="ctrTitle" sz="quarter"/>
          </p:nvPr>
        </p:nvSpPr>
        <p:spPr>
          <a:xfrm>
            <a:off x="914400" y="1736726"/>
            <a:ext cx="10363200" cy="1920875"/>
          </a:xfrm>
        </p:spPr>
        <p:txBody>
          <a:bodyPr/>
          <a:lstStyle>
            <a:lvl1pPr>
              <a:defRPr sz="6000"/>
            </a:lvl1pPr>
          </a:lstStyle>
          <a:p>
            <a:pPr lvl="0"/>
            <a:r>
              <a:rPr lang="zh-CN" altLang="en-US" noProof="0"/>
              <a:t>单击此处编辑母版标题样式</a:t>
            </a:r>
          </a:p>
        </p:txBody>
      </p:sp>
      <p:sp>
        <p:nvSpPr>
          <p:cNvPr id="24588" name="Rectangle 12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pPr lvl="0"/>
            <a:r>
              <a:rPr lang="zh-CN" altLang="en-US" noProof="0"/>
              <a:t>单击此处编辑母版副标题样式</a:t>
            </a:r>
          </a:p>
        </p:txBody>
      </p:sp>
      <p:sp>
        <p:nvSpPr>
          <p:cNvPr id="15" name="Rectangle 13"/>
          <p:cNvSpPr>
            <a:spLocks noGrp="1" noChangeArrowheads="1"/>
          </p:cNvSpPr>
          <p:nvPr>
            <p:ph type="dt" sz="quarter" idx="10"/>
          </p:nvPr>
        </p:nvSpPr>
        <p:spPr>
          <a:xfrm>
            <a:off x="609600" y="6248400"/>
            <a:ext cx="2844800" cy="47625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6" name="Rectangle 14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51575"/>
            <a:ext cx="3860800" cy="47625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7" name="Rectangle 15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54750"/>
            <a:ext cx="2844800" cy="47625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D09BF36B-055B-4B66-80A0-B3C9A7ECA484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147968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7D46ECD-0212-408D-A07A-2B8070D8B718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6" name="Rectangle 14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684660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DF6CE56-2CEF-4073-AC5C-B8CB17C68D7D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6" name="Rectangle 14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145022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19E3F50-E91D-4E4D-A790-80173556B033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7" name="Rectangle 14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058095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F0999B1-CA2F-4EB3-B2AA-AB63D54EC1DE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6" name="Rectangle 14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205796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3B4FFAF-B6F5-413C-AFC7-41E953C9C34D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6" name="Rectangle 14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854540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2605221-5B37-4D9D-AB10-2432B3AE7EC9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7" name="Rectangle 14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015114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0C5EF9D-6EEF-400B-9DCC-4E8A20AD4713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9" name="Rectangle 14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432241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D5DB1D1-3772-497F-9453-9D060F2C309B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5" name="Rectangle 14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097253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F909AA-B653-480A-9EC6-E4A923065D68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4" name="Rectangle 14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679199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FC39548-6A40-43C5-83EE-D245D2E13790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7" name="Rectangle 14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097211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74DEE67-8CD9-48BF-9166-4D248972A550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7" name="Rectangle 14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750079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5157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smtClean="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8400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Arial" charset="0"/>
              </a:defRPr>
            </a:lvl1pPr>
          </a:lstStyle>
          <a:p>
            <a:pPr>
              <a:defRPr/>
            </a:pPr>
            <a:fld id="{C279060B-8671-4EB7-8798-72AA21390F91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  <p:grpSp>
        <p:nvGrpSpPr>
          <p:cNvPr id="1030" name="Group 4"/>
          <p:cNvGrpSpPr>
            <a:grpSpLocks/>
          </p:cNvGrpSpPr>
          <p:nvPr/>
        </p:nvGrpSpPr>
        <p:grpSpPr bwMode="auto">
          <a:xfrm>
            <a:off x="1" y="1"/>
            <a:ext cx="12187767" cy="6850063"/>
            <a:chOff x="0" y="0"/>
            <a:chExt cx="5758" cy="4315"/>
          </a:xfrm>
        </p:grpSpPr>
        <p:grpSp>
          <p:nvGrpSpPr>
            <p:cNvPr id="1036" name="Group 5"/>
            <p:cNvGrpSpPr>
              <a:grpSpLocks/>
            </p:cNvGrpSpPr>
            <p:nvPr userDrawn="1"/>
          </p:nvGrpSpPr>
          <p:grpSpPr bwMode="auto">
            <a:xfrm>
              <a:off x="1728" y="2230"/>
              <a:ext cx="4027" cy="2085"/>
              <a:chOff x="1728" y="2230"/>
              <a:chExt cx="4027" cy="2085"/>
            </a:xfrm>
          </p:grpSpPr>
          <p:sp>
            <p:nvSpPr>
              <p:cNvPr id="23558" name="Freeform 6"/>
              <p:cNvSpPr>
                <a:spLocks/>
              </p:cNvSpPr>
              <p:nvPr/>
            </p:nvSpPr>
            <p:spPr bwMode="hidden">
              <a:xfrm>
                <a:off x="1728" y="2644"/>
                <a:ext cx="2882" cy="1671"/>
              </a:xfrm>
              <a:custGeom>
                <a:avLst/>
                <a:gdLst>
                  <a:gd name="T0" fmla="*/ 2740 w 2882"/>
                  <a:gd name="T1" fmla="*/ 528 h 1671"/>
                  <a:gd name="T2" fmla="*/ 2632 w 2882"/>
                  <a:gd name="T3" fmla="*/ 484 h 1671"/>
                  <a:gd name="T4" fmla="*/ 2480 w 2882"/>
                  <a:gd name="T5" fmla="*/ 424 h 1671"/>
                  <a:gd name="T6" fmla="*/ 2203 w 2882"/>
                  <a:gd name="T7" fmla="*/ 343 h 1671"/>
                  <a:gd name="T8" fmla="*/ 1970 w 2882"/>
                  <a:gd name="T9" fmla="*/ 277 h 1671"/>
                  <a:gd name="T10" fmla="*/ 1807 w 2882"/>
                  <a:gd name="T11" fmla="*/ 212 h 1671"/>
                  <a:gd name="T12" fmla="*/ 1693 w 2882"/>
                  <a:gd name="T13" fmla="*/ 152 h 1671"/>
                  <a:gd name="T14" fmla="*/ 1628 w 2882"/>
                  <a:gd name="T15" fmla="*/ 103 h 1671"/>
                  <a:gd name="T16" fmla="*/ 1590 w 2882"/>
                  <a:gd name="T17" fmla="*/ 60 h 1671"/>
                  <a:gd name="T18" fmla="*/ 1579 w 2882"/>
                  <a:gd name="T19" fmla="*/ 27 h 1671"/>
                  <a:gd name="T20" fmla="*/ 1585 w 2882"/>
                  <a:gd name="T21" fmla="*/ 0 h 1671"/>
                  <a:gd name="T22" fmla="*/ 1557 w 2882"/>
                  <a:gd name="T23" fmla="*/ 49 h 1671"/>
                  <a:gd name="T24" fmla="*/ 1568 w 2882"/>
                  <a:gd name="T25" fmla="*/ 98 h 1671"/>
                  <a:gd name="T26" fmla="*/ 1617 w 2882"/>
                  <a:gd name="T27" fmla="*/ 141 h 1671"/>
                  <a:gd name="T28" fmla="*/ 1688 w 2882"/>
                  <a:gd name="T29" fmla="*/ 185 h 1671"/>
                  <a:gd name="T30" fmla="*/ 1791 w 2882"/>
                  <a:gd name="T31" fmla="*/ 228 h 1671"/>
                  <a:gd name="T32" fmla="*/ 2040 w 2882"/>
                  <a:gd name="T33" fmla="*/ 310 h 1671"/>
                  <a:gd name="T34" fmla="*/ 2285 w 2882"/>
                  <a:gd name="T35" fmla="*/ 381 h 1671"/>
                  <a:gd name="T36" fmla="*/ 2464 w 2882"/>
                  <a:gd name="T37" fmla="*/ 435 h 1671"/>
                  <a:gd name="T38" fmla="*/ 2605 w 2882"/>
                  <a:gd name="T39" fmla="*/ 484 h 1671"/>
                  <a:gd name="T40" fmla="*/ 2708 w 2882"/>
                  <a:gd name="T41" fmla="*/ 528 h 1671"/>
                  <a:gd name="T42" fmla="*/ 2768 w 2882"/>
                  <a:gd name="T43" fmla="*/ 560 h 1671"/>
                  <a:gd name="T44" fmla="*/ 2795 w 2882"/>
                  <a:gd name="T45" fmla="*/ 593 h 1671"/>
                  <a:gd name="T46" fmla="*/ 2795 w 2882"/>
                  <a:gd name="T47" fmla="*/ 642 h 1671"/>
                  <a:gd name="T48" fmla="*/ 2762 w 2882"/>
                  <a:gd name="T49" fmla="*/ 691 h 1671"/>
                  <a:gd name="T50" fmla="*/ 2692 w 2882"/>
                  <a:gd name="T51" fmla="*/ 735 h 1671"/>
                  <a:gd name="T52" fmla="*/ 2589 w 2882"/>
                  <a:gd name="T53" fmla="*/ 778 h 1671"/>
                  <a:gd name="T54" fmla="*/ 2458 w 2882"/>
                  <a:gd name="T55" fmla="*/ 822 h 1671"/>
                  <a:gd name="T56" fmla="*/ 2301 w 2882"/>
                  <a:gd name="T57" fmla="*/ 865 h 1671"/>
                  <a:gd name="T58" fmla="*/ 2030 w 2882"/>
                  <a:gd name="T59" fmla="*/ 930 h 1671"/>
                  <a:gd name="T60" fmla="*/ 1606 w 2882"/>
                  <a:gd name="T61" fmla="*/ 1034 h 1671"/>
                  <a:gd name="T62" fmla="*/ 1145 w 2882"/>
                  <a:gd name="T63" fmla="*/ 1164 h 1671"/>
                  <a:gd name="T64" fmla="*/ 673 w 2882"/>
                  <a:gd name="T65" fmla="*/ 1328 h 1671"/>
                  <a:gd name="T66" fmla="*/ 217 w 2882"/>
                  <a:gd name="T67" fmla="*/ 1545 h 1671"/>
                  <a:gd name="T68" fmla="*/ 353 w 2882"/>
                  <a:gd name="T69" fmla="*/ 1671 h 1671"/>
                  <a:gd name="T70" fmla="*/ 754 w 2882"/>
                  <a:gd name="T71" fmla="*/ 1469 h 1671"/>
                  <a:gd name="T72" fmla="*/ 1145 w 2882"/>
                  <a:gd name="T73" fmla="*/ 1311 h 1671"/>
                  <a:gd name="T74" fmla="*/ 1519 w 2882"/>
                  <a:gd name="T75" fmla="*/ 1186 h 1671"/>
                  <a:gd name="T76" fmla="*/ 1861 w 2882"/>
                  <a:gd name="T77" fmla="*/ 1083 h 1671"/>
                  <a:gd name="T78" fmla="*/ 2165 w 2882"/>
                  <a:gd name="T79" fmla="*/ 1007 h 1671"/>
                  <a:gd name="T80" fmla="*/ 2426 w 2882"/>
                  <a:gd name="T81" fmla="*/ 947 h 1671"/>
                  <a:gd name="T82" fmla="*/ 2626 w 2882"/>
                  <a:gd name="T83" fmla="*/ 892 h 1671"/>
                  <a:gd name="T84" fmla="*/ 2762 w 2882"/>
                  <a:gd name="T85" fmla="*/ 838 h 1671"/>
                  <a:gd name="T86" fmla="*/ 2827 w 2882"/>
                  <a:gd name="T87" fmla="*/ 794 h 1671"/>
                  <a:gd name="T88" fmla="*/ 2865 w 2882"/>
                  <a:gd name="T89" fmla="*/ 745 h 1671"/>
                  <a:gd name="T90" fmla="*/ 2882 w 2882"/>
                  <a:gd name="T91" fmla="*/ 702 h 1671"/>
                  <a:gd name="T92" fmla="*/ 2854 w 2882"/>
                  <a:gd name="T93" fmla="*/ 620 h 1671"/>
                  <a:gd name="T94" fmla="*/ 2800 w 2882"/>
                  <a:gd name="T95" fmla="*/ 560 h 1671"/>
                  <a:gd name="T96" fmla="*/ 2773 w 2882"/>
                  <a:gd name="T97" fmla="*/ 544 h 16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882" h="1671">
                    <a:moveTo>
                      <a:pt x="2773" y="544"/>
                    </a:moveTo>
                    <a:lnTo>
                      <a:pt x="2740" y="528"/>
                    </a:lnTo>
                    <a:lnTo>
                      <a:pt x="2692" y="506"/>
                    </a:lnTo>
                    <a:lnTo>
                      <a:pt x="2632" y="484"/>
                    </a:lnTo>
                    <a:lnTo>
                      <a:pt x="2561" y="457"/>
                    </a:lnTo>
                    <a:lnTo>
                      <a:pt x="2480" y="424"/>
                    </a:lnTo>
                    <a:lnTo>
                      <a:pt x="2388" y="397"/>
                    </a:lnTo>
                    <a:lnTo>
                      <a:pt x="2203" y="343"/>
                    </a:lnTo>
                    <a:lnTo>
                      <a:pt x="2078" y="310"/>
                    </a:lnTo>
                    <a:lnTo>
                      <a:pt x="1970" y="277"/>
                    </a:lnTo>
                    <a:lnTo>
                      <a:pt x="1878" y="245"/>
                    </a:lnTo>
                    <a:lnTo>
                      <a:pt x="1807" y="212"/>
                    </a:lnTo>
                    <a:lnTo>
                      <a:pt x="1742" y="179"/>
                    </a:lnTo>
                    <a:lnTo>
                      <a:pt x="1693" y="152"/>
                    </a:lnTo>
                    <a:lnTo>
                      <a:pt x="1655" y="125"/>
                    </a:lnTo>
                    <a:lnTo>
                      <a:pt x="1628" y="103"/>
                    </a:lnTo>
                    <a:lnTo>
                      <a:pt x="1606" y="81"/>
                    </a:lnTo>
                    <a:lnTo>
                      <a:pt x="1590" y="60"/>
                    </a:lnTo>
                    <a:lnTo>
                      <a:pt x="1585" y="43"/>
                    </a:lnTo>
                    <a:lnTo>
                      <a:pt x="1579" y="27"/>
                    </a:lnTo>
                    <a:lnTo>
                      <a:pt x="1585" y="5"/>
                    </a:lnTo>
                    <a:lnTo>
                      <a:pt x="1585" y="0"/>
                    </a:lnTo>
                    <a:lnTo>
                      <a:pt x="1568" y="27"/>
                    </a:lnTo>
                    <a:lnTo>
                      <a:pt x="1557" y="49"/>
                    </a:lnTo>
                    <a:lnTo>
                      <a:pt x="1557" y="76"/>
                    </a:lnTo>
                    <a:lnTo>
                      <a:pt x="1568" y="98"/>
                    </a:lnTo>
                    <a:lnTo>
                      <a:pt x="1590" y="120"/>
                    </a:lnTo>
                    <a:lnTo>
                      <a:pt x="1617" y="141"/>
                    </a:lnTo>
                    <a:lnTo>
                      <a:pt x="1650" y="163"/>
                    </a:lnTo>
                    <a:lnTo>
                      <a:pt x="1688" y="185"/>
                    </a:lnTo>
                    <a:lnTo>
                      <a:pt x="1737" y="207"/>
                    </a:lnTo>
                    <a:lnTo>
                      <a:pt x="1791" y="228"/>
                    </a:lnTo>
                    <a:lnTo>
                      <a:pt x="1905" y="267"/>
                    </a:lnTo>
                    <a:lnTo>
                      <a:pt x="2040" y="310"/>
                    </a:lnTo>
                    <a:lnTo>
                      <a:pt x="2182" y="348"/>
                    </a:lnTo>
                    <a:lnTo>
                      <a:pt x="2285" y="381"/>
                    </a:lnTo>
                    <a:lnTo>
                      <a:pt x="2382" y="408"/>
                    </a:lnTo>
                    <a:lnTo>
                      <a:pt x="2464" y="435"/>
                    </a:lnTo>
                    <a:lnTo>
                      <a:pt x="2540" y="462"/>
                    </a:lnTo>
                    <a:lnTo>
                      <a:pt x="2605" y="484"/>
                    </a:lnTo>
                    <a:lnTo>
                      <a:pt x="2659" y="506"/>
                    </a:lnTo>
                    <a:lnTo>
                      <a:pt x="2708" y="528"/>
                    </a:lnTo>
                    <a:lnTo>
                      <a:pt x="2740" y="544"/>
                    </a:lnTo>
                    <a:lnTo>
                      <a:pt x="2768" y="560"/>
                    </a:lnTo>
                    <a:lnTo>
                      <a:pt x="2784" y="577"/>
                    </a:lnTo>
                    <a:lnTo>
                      <a:pt x="2795" y="593"/>
                    </a:lnTo>
                    <a:lnTo>
                      <a:pt x="2800" y="615"/>
                    </a:lnTo>
                    <a:lnTo>
                      <a:pt x="2795" y="642"/>
                    </a:lnTo>
                    <a:lnTo>
                      <a:pt x="2784" y="664"/>
                    </a:lnTo>
                    <a:lnTo>
                      <a:pt x="2762" y="691"/>
                    </a:lnTo>
                    <a:lnTo>
                      <a:pt x="2730" y="713"/>
                    </a:lnTo>
                    <a:lnTo>
                      <a:pt x="2692" y="735"/>
                    </a:lnTo>
                    <a:lnTo>
                      <a:pt x="2643" y="756"/>
                    </a:lnTo>
                    <a:lnTo>
                      <a:pt x="2589" y="778"/>
                    </a:lnTo>
                    <a:lnTo>
                      <a:pt x="2529" y="800"/>
                    </a:lnTo>
                    <a:lnTo>
                      <a:pt x="2458" y="822"/>
                    </a:lnTo>
                    <a:lnTo>
                      <a:pt x="2382" y="843"/>
                    </a:lnTo>
                    <a:lnTo>
                      <a:pt x="2301" y="865"/>
                    </a:lnTo>
                    <a:lnTo>
                      <a:pt x="2214" y="887"/>
                    </a:lnTo>
                    <a:lnTo>
                      <a:pt x="2030" y="930"/>
                    </a:lnTo>
                    <a:lnTo>
                      <a:pt x="1823" y="979"/>
                    </a:lnTo>
                    <a:lnTo>
                      <a:pt x="1606" y="1034"/>
                    </a:lnTo>
                    <a:lnTo>
                      <a:pt x="1378" y="1094"/>
                    </a:lnTo>
                    <a:lnTo>
                      <a:pt x="1145" y="1164"/>
                    </a:lnTo>
                    <a:lnTo>
                      <a:pt x="912" y="1241"/>
                    </a:lnTo>
                    <a:lnTo>
                      <a:pt x="673" y="1328"/>
                    </a:lnTo>
                    <a:lnTo>
                      <a:pt x="440" y="1431"/>
                    </a:lnTo>
                    <a:lnTo>
                      <a:pt x="217" y="1545"/>
                    </a:lnTo>
                    <a:lnTo>
                      <a:pt x="0" y="1671"/>
                    </a:lnTo>
                    <a:lnTo>
                      <a:pt x="353" y="1671"/>
                    </a:lnTo>
                    <a:lnTo>
                      <a:pt x="554" y="1567"/>
                    </a:lnTo>
                    <a:lnTo>
                      <a:pt x="754" y="1469"/>
                    </a:lnTo>
                    <a:lnTo>
                      <a:pt x="955" y="1388"/>
                    </a:lnTo>
                    <a:lnTo>
                      <a:pt x="1145" y="1311"/>
                    </a:lnTo>
                    <a:lnTo>
                      <a:pt x="1335" y="1241"/>
                    </a:lnTo>
                    <a:lnTo>
                      <a:pt x="1519" y="1186"/>
                    </a:lnTo>
                    <a:lnTo>
                      <a:pt x="1693" y="1132"/>
                    </a:lnTo>
                    <a:lnTo>
                      <a:pt x="1861" y="1083"/>
                    </a:lnTo>
                    <a:lnTo>
                      <a:pt x="2019" y="1045"/>
                    </a:lnTo>
                    <a:lnTo>
                      <a:pt x="2165" y="1007"/>
                    </a:lnTo>
                    <a:lnTo>
                      <a:pt x="2301" y="974"/>
                    </a:lnTo>
                    <a:lnTo>
                      <a:pt x="2426" y="947"/>
                    </a:lnTo>
                    <a:lnTo>
                      <a:pt x="2534" y="914"/>
                    </a:lnTo>
                    <a:lnTo>
                      <a:pt x="2626" y="892"/>
                    </a:lnTo>
                    <a:lnTo>
                      <a:pt x="2702" y="865"/>
                    </a:lnTo>
                    <a:lnTo>
                      <a:pt x="2762" y="838"/>
                    </a:lnTo>
                    <a:lnTo>
                      <a:pt x="2800" y="816"/>
                    </a:lnTo>
                    <a:lnTo>
                      <a:pt x="2827" y="794"/>
                    </a:lnTo>
                    <a:lnTo>
                      <a:pt x="2849" y="767"/>
                    </a:lnTo>
                    <a:lnTo>
                      <a:pt x="2865" y="745"/>
                    </a:lnTo>
                    <a:lnTo>
                      <a:pt x="2876" y="724"/>
                    </a:lnTo>
                    <a:lnTo>
                      <a:pt x="2882" y="702"/>
                    </a:lnTo>
                    <a:lnTo>
                      <a:pt x="2876" y="658"/>
                    </a:lnTo>
                    <a:lnTo>
                      <a:pt x="2854" y="620"/>
                    </a:lnTo>
                    <a:lnTo>
                      <a:pt x="2833" y="588"/>
                    </a:lnTo>
                    <a:lnTo>
                      <a:pt x="2800" y="560"/>
                    </a:lnTo>
                    <a:lnTo>
                      <a:pt x="2773" y="544"/>
                    </a:lnTo>
                    <a:lnTo>
                      <a:pt x="2773" y="544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1">
                      <a:gamma/>
                      <a:shade val="90980"/>
                      <a:invGamma/>
                    </a:scheme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23559" name="Freeform 7"/>
              <p:cNvSpPr>
                <a:spLocks/>
              </p:cNvSpPr>
              <p:nvPr/>
            </p:nvSpPr>
            <p:spPr bwMode="hidden">
              <a:xfrm>
                <a:off x="4170" y="2671"/>
                <a:ext cx="1259" cy="811"/>
              </a:xfrm>
              <a:custGeom>
                <a:avLst/>
                <a:gdLst>
                  <a:gd name="T0" fmla="*/ 1259 w 1259"/>
                  <a:gd name="T1" fmla="*/ 615 h 811"/>
                  <a:gd name="T2" fmla="*/ 1248 w 1259"/>
                  <a:gd name="T3" fmla="*/ 588 h 811"/>
                  <a:gd name="T4" fmla="*/ 1237 w 1259"/>
                  <a:gd name="T5" fmla="*/ 566 h 811"/>
                  <a:gd name="T6" fmla="*/ 1216 w 1259"/>
                  <a:gd name="T7" fmla="*/ 539 h 811"/>
                  <a:gd name="T8" fmla="*/ 1188 w 1259"/>
                  <a:gd name="T9" fmla="*/ 517 h 811"/>
                  <a:gd name="T10" fmla="*/ 1123 w 1259"/>
                  <a:gd name="T11" fmla="*/ 479 h 811"/>
                  <a:gd name="T12" fmla="*/ 1042 w 1259"/>
                  <a:gd name="T13" fmla="*/ 441 h 811"/>
                  <a:gd name="T14" fmla="*/ 944 w 1259"/>
                  <a:gd name="T15" fmla="*/ 408 h 811"/>
                  <a:gd name="T16" fmla="*/ 841 w 1259"/>
                  <a:gd name="T17" fmla="*/ 381 h 811"/>
                  <a:gd name="T18" fmla="*/ 727 w 1259"/>
                  <a:gd name="T19" fmla="*/ 348 h 811"/>
                  <a:gd name="T20" fmla="*/ 613 w 1259"/>
                  <a:gd name="T21" fmla="*/ 321 h 811"/>
                  <a:gd name="T22" fmla="*/ 499 w 1259"/>
                  <a:gd name="T23" fmla="*/ 294 h 811"/>
                  <a:gd name="T24" fmla="*/ 391 w 1259"/>
                  <a:gd name="T25" fmla="*/ 261 h 811"/>
                  <a:gd name="T26" fmla="*/ 288 w 1259"/>
                  <a:gd name="T27" fmla="*/ 229 h 811"/>
                  <a:gd name="T28" fmla="*/ 195 w 1259"/>
                  <a:gd name="T29" fmla="*/ 196 h 811"/>
                  <a:gd name="T30" fmla="*/ 119 w 1259"/>
                  <a:gd name="T31" fmla="*/ 152 h 811"/>
                  <a:gd name="T32" fmla="*/ 54 w 1259"/>
                  <a:gd name="T33" fmla="*/ 109 h 811"/>
                  <a:gd name="T34" fmla="*/ 33 w 1259"/>
                  <a:gd name="T35" fmla="*/ 87 h 811"/>
                  <a:gd name="T36" fmla="*/ 16 w 1259"/>
                  <a:gd name="T37" fmla="*/ 60 h 811"/>
                  <a:gd name="T38" fmla="*/ 5 w 1259"/>
                  <a:gd name="T39" fmla="*/ 33 h 811"/>
                  <a:gd name="T40" fmla="*/ 0 w 1259"/>
                  <a:gd name="T41" fmla="*/ 0 h 811"/>
                  <a:gd name="T42" fmla="*/ 0 w 1259"/>
                  <a:gd name="T43" fmla="*/ 6 h 811"/>
                  <a:gd name="T44" fmla="*/ 0 w 1259"/>
                  <a:gd name="T45" fmla="*/ 11 h 811"/>
                  <a:gd name="T46" fmla="*/ 0 w 1259"/>
                  <a:gd name="T47" fmla="*/ 38 h 811"/>
                  <a:gd name="T48" fmla="*/ 5 w 1259"/>
                  <a:gd name="T49" fmla="*/ 60 h 811"/>
                  <a:gd name="T50" fmla="*/ 16 w 1259"/>
                  <a:gd name="T51" fmla="*/ 87 h 811"/>
                  <a:gd name="T52" fmla="*/ 33 w 1259"/>
                  <a:gd name="T53" fmla="*/ 114 h 811"/>
                  <a:gd name="T54" fmla="*/ 54 w 1259"/>
                  <a:gd name="T55" fmla="*/ 142 h 811"/>
                  <a:gd name="T56" fmla="*/ 87 w 1259"/>
                  <a:gd name="T57" fmla="*/ 174 h 811"/>
                  <a:gd name="T58" fmla="*/ 125 w 1259"/>
                  <a:gd name="T59" fmla="*/ 207 h 811"/>
                  <a:gd name="T60" fmla="*/ 179 w 1259"/>
                  <a:gd name="T61" fmla="*/ 240 h 811"/>
                  <a:gd name="T62" fmla="*/ 244 w 1259"/>
                  <a:gd name="T63" fmla="*/ 278 h 811"/>
                  <a:gd name="T64" fmla="*/ 326 w 1259"/>
                  <a:gd name="T65" fmla="*/ 310 h 811"/>
                  <a:gd name="T66" fmla="*/ 418 w 1259"/>
                  <a:gd name="T67" fmla="*/ 348 h 811"/>
                  <a:gd name="T68" fmla="*/ 526 w 1259"/>
                  <a:gd name="T69" fmla="*/ 381 h 811"/>
                  <a:gd name="T70" fmla="*/ 657 w 1259"/>
                  <a:gd name="T71" fmla="*/ 414 h 811"/>
                  <a:gd name="T72" fmla="*/ 749 w 1259"/>
                  <a:gd name="T73" fmla="*/ 435 h 811"/>
                  <a:gd name="T74" fmla="*/ 830 w 1259"/>
                  <a:gd name="T75" fmla="*/ 463 h 811"/>
                  <a:gd name="T76" fmla="*/ 901 w 1259"/>
                  <a:gd name="T77" fmla="*/ 490 h 811"/>
                  <a:gd name="T78" fmla="*/ 966 w 1259"/>
                  <a:gd name="T79" fmla="*/ 512 h 811"/>
                  <a:gd name="T80" fmla="*/ 1015 w 1259"/>
                  <a:gd name="T81" fmla="*/ 539 h 811"/>
                  <a:gd name="T82" fmla="*/ 1053 w 1259"/>
                  <a:gd name="T83" fmla="*/ 566 h 811"/>
                  <a:gd name="T84" fmla="*/ 1080 w 1259"/>
                  <a:gd name="T85" fmla="*/ 593 h 811"/>
                  <a:gd name="T86" fmla="*/ 1102 w 1259"/>
                  <a:gd name="T87" fmla="*/ 620 h 811"/>
                  <a:gd name="T88" fmla="*/ 1112 w 1259"/>
                  <a:gd name="T89" fmla="*/ 648 h 811"/>
                  <a:gd name="T90" fmla="*/ 1118 w 1259"/>
                  <a:gd name="T91" fmla="*/ 675 h 811"/>
                  <a:gd name="T92" fmla="*/ 1112 w 1259"/>
                  <a:gd name="T93" fmla="*/ 697 h 811"/>
                  <a:gd name="T94" fmla="*/ 1096 w 1259"/>
                  <a:gd name="T95" fmla="*/ 724 h 811"/>
                  <a:gd name="T96" fmla="*/ 1080 w 1259"/>
                  <a:gd name="T97" fmla="*/ 746 h 811"/>
                  <a:gd name="T98" fmla="*/ 1053 w 1259"/>
                  <a:gd name="T99" fmla="*/ 767 h 811"/>
                  <a:gd name="T100" fmla="*/ 1015 w 1259"/>
                  <a:gd name="T101" fmla="*/ 789 h 811"/>
                  <a:gd name="T102" fmla="*/ 977 w 1259"/>
                  <a:gd name="T103" fmla="*/ 811 h 811"/>
                  <a:gd name="T104" fmla="*/ 1047 w 1259"/>
                  <a:gd name="T105" fmla="*/ 789 h 811"/>
                  <a:gd name="T106" fmla="*/ 1107 w 1259"/>
                  <a:gd name="T107" fmla="*/ 767 h 811"/>
                  <a:gd name="T108" fmla="*/ 1156 w 1259"/>
                  <a:gd name="T109" fmla="*/ 746 h 811"/>
                  <a:gd name="T110" fmla="*/ 1199 w 1259"/>
                  <a:gd name="T111" fmla="*/ 724 h 811"/>
                  <a:gd name="T112" fmla="*/ 1226 w 1259"/>
                  <a:gd name="T113" fmla="*/ 702 h 811"/>
                  <a:gd name="T114" fmla="*/ 1248 w 1259"/>
                  <a:gd name="T115" fmla="*/ 675 h 811"/>
                  <a:gd name="T116" fmla="*/ 1259 w 1259"/>
                  <a:gd name="T117" fmla="*/ 648 h 811"/>
                  <a:gd name="T118" fmla="*/ 1259 w 1259"/>
                  <a:gd name="T119" fmla="*/ 615 h 811"/>
                  <a:gd name="T120" fmla="*/ 1259 w 1259"/>
                  <a:gd name="T121" fmla="*/ 615 h 8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259" h="811">
                    <a:moveTo>
                      <a:pt x="1259" y="615"/>
                    </a:moveTo>
                    <a:lnTo>
                      <a:pt x="1248" y="588"/>
                    </a:lnTo>
                    <a:lnTo>
                      <a:pt x="1237" y="566"/>
                    </a:lnTo>
                    <a:lnTo>
                      <a:pt x="1216" y="539"/>
                    </a:lnTo>
                    <a:lnTo>
                      <a:pt x="1188" y="517"/>
                    </a:lnTo>
                    <a:lnTo>
                      <a:pt x="1123" y="479"/>
                    </a:lnTo>
                    <a:lnTo>
                      <a:pt x="1042" y="441"/>
                    </a:lnTo>
                    <a:lnTo>
                      <a:pt x="944" y="408"/>
                    </a:lnTo>
                    <a:lnTo>
                      <a:pt x="841" y="381"/>
                    </a:lnTo>
                    <a:lnTo>
                      <a:pt x="727" y="348"/>
                    </a:lnTo>
                    <a:lnTo>
                      <a:pt x="613" y="321"/>
                    </a:lnTo>
                    <a:lnTo>
                      <a:pt x="499" y="294"/>
                    </a:lnTo>
                    <a:lnTo>
                      <a:pt x="391" y="261"/>
                    </a:lnTo>
                    <a:lnTo>
                      <a:pt x="288" y="229"/>
                    </a:lnTo>
                    <a:lnTo>
                      <a:pt x="195" y="196"/>
                    </a:lnTo>
                    <a:lnTo>
                      <a:pt x="119" y="152"/>
                    </a:lnTo>
                    <a:lnTo>
                      <a:pt x="54" y="109"/>
                    </a:lnTo>
                    <a:lnTo>
                      <a:pt x="33" y="87"/>
                    </a:lnTo>
                    <a:lnTo>
                      <a:pt x="16" y="60"/>
                    </a:lnTo>
                    <a:lnTo>
                      <a:pt x="5" y="33"/>
                    </a:lnTo>
                    <a:lnTo>
                      <a:pt x="0" y="0"/>
                    </a:lnTo>
                    <a:lnTo>
                      <a:pt x="0" y="6"/>
                    </a:lnTo>
                    <a:lnTo>
                      <a:pt x="0" y="11"/>
                    </a:lnTo>
                    <a:lnTo>
                      <a:pt x="0" y="38"/>
                    </a:lnTo>
                    <a:lnTo>
                      <a:pt x="5" y="60"/>
                    </a:lnTo>
                    <a:lnTo>
                      <a:pt x="16" y="87"/>
                    </a:lnTo>
                    <a:lnTo>
                      <a:pt x="33" y="114"/>
                    </a:lnTo>
                    <a:lnTo>
                      <a:pt x="54" y="142"/>
                    </a:lnTo>
                    <a:lnTo>
                      <a:pt x="87" y="174"/>
                    </a:lnTo>
                    <a:lnTo>
                      <a:pt x="125" y="207"/>
                    </a:lnTo>
                    <a:lnTo>
                      <a:pt x="179" y="240"/>
                    </a:lnTo>
                    <a:lnTo>
                      <a:pt x="244" y="278"/>
                    </a:lnTo>
                    <a:lnTo>
                      <a:pt x="326" y="310"/>
                    </a:lnTo>
                    <a:lnTo>
                      <a:pt x="418" y="348"/>
                    </a:lnTo>
                    <a:lnTo>
                      <a:pt x="526" y="381"/>
                    </a:lnTo>
                    <a:lnTo>
                      <a:pt x="657" y="414"/>
                    </a:lnTo>
                    <a:lnTo>
                      <a:pt x="749" y="435"/>
                    </a:lnTo>
                    <a:lnTo>
                      <a:pt x="830" y="463"/>
                    </a:lnTo>
                    <a:lnTo>
                      <a:pt x="901" y="490"/>
                    </a:lnTo>
                    <a:lnTo>
                      <a:pt x="966" y="512"/>
                    </a:lnTo>
                    <a:lnTo>
                      <a:pt x="1015" y="539"/>
                    </a:lnTo>
                    <a:lnTo>
                      <a:pt x="1053" y="566"/>
                    </a:lnTo>
                    <a:lnTo>
                      <a:pt x="1080" y="593"/>
                    </a:lnTo>
                    <a:lnTo>
                      <a:pt x="1102" y="620"/>
                    </a:lnTo>
                    <a:lnTo>
                      <a:pt x="1112" y="648"/>
                    </a:lnTo>
                    <a:lnTo>
                      <a:pt x="1118" y="675"/>
                    </a:lnTo>
                    <a:lnTo>
                      <a:pt x="1112" y="697"/>
                    </a:lnTo>
                    <a:lnTo>
                      <a:pt x="1096" y="724"/>
                    </a:lnTo>
                    <a:lnTo>
                      <a:pt x="1080" y="746"/>
                    </a:lnTo>
                    <a:lnTo>
                      <a:pt x="1053" y="767"/>
                    </a:lnTo>
                    <a:lnTo>
                      <a:pt x="1015" y="789"/>
                    </a:lnTo>
                    <a:lnTo>
                      <a:pt x="977" y="811"/>
                    </a:lnTo>
                    <a:lnTo>
                      <a:pt x="1047" y="789"/>
                    </a:lnTo>
                    <a:lnTo>
                      <a:pt x="1107" y="767"/>
                    </a:lnTo>
                    <a:lnTo>
                      <a:pt x="1156" y="746"/>
                    </a:lnTo>
                    <a:lnTo>
                      <a:pt x="1199" y="724"/>
                    </a:lnTo>
                    <a:lnTo>
                      <a:pt x="1226" y="702"/>
                    </a:lnTo>
                    <a:lnTo>
                      <a:pt x="1248" y="675"/>
                    </a:lnTo>
                    <a:lnTo>
                      <a:pt x="1259" y="648"/>
                    </a:lnTo>
                    <a:lnTo>
                      <a:pt x="1259" y="615"/>
                    </a:lnTo>
                    <a:lnTo>
                      <a:pt x="1259" y="615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1">
                      <a:gamma/>
                      <a:shade val="90980"/>
                      <a:invGamma/>
                    </a:schemeClr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23560" name="Freeform 8"/>
              <p:cNvSpPr>
                <a:spLocks/>
              </p:cNvSpPr>
              <p:nvPr/>
            </p:nvSpPr>
            <p:spPr bwMode="hidden">
              <a:xfrm>
                <a:off x="2900" y="3346"/>
                <a:ext cx="2849" cy="969"/>
              </a:xfrm>
              <a:custGeom>
                <a:avLst/>
                <a:gdLst>
                  <a:gd name="T0" fmla="*/ 92 w 2849"/>
                  <a:gd name="T1" fmla="*/ 958 h 969"/>
                  <a:gd name="T2" fmla="*/ 0 w 2849"/>
                  <a:gd name="T3" fmla="*/ 969 h 969"/>
                  <a:gd name="T4" fmla="*/ 391 w 2849"/>
                  <a:gd name="T5" fmla="*/ 969 h 969"/>
                  <a:gd name="T6" fmla="*/ 434 w 2849"/>
                  <a:gd name="T7" fmla="*/ 947 h 969"/>
                  <a:gd name="T8" fmla="*/ 483 w 2849"/>
                  <a:gd name="T9" fmla="*/ 914 h 969"/>
                  <a:gd name="T10" fmla="*/ 554 w 2849"/>
                  <a:gd name="T11" fmla="*/ 876 h 969"/>
                  <a:gd name="T12" fmla="*/ 635 w 2849"/>
                  <a:gd name="T13" fmla="*/ 838 h 969"/>
                  <a:gd name="T14" fmla="*/ 727 w 2849"/>
                  <a:gd name="T15" fmla="*/ 794 h 969"/>
                  <a:gd name="T16" fmla="*/ 836 w 2849"/>
                  <a:gd name="T17" fmla="*/ 745 h 969"/>
                  <a:gd name="T18" fmla="*/ 961 w 2849"/>
                  <a:gd name="T19" fmla="*/ 696 h 969"/>
                  <a:gd name="T20" fmla="*/ 1102 w 2849"/>
                  <a:gd name="T21" fmla="*/ 642 h 969"/>
                  <a:gd name="T22" fmla="*/ 1259 w 2849"/>
                  <a:gd name="T23" fmla="*/ 582 h 969"/>
                  <a:gd name="T24" fmla="*/ 1433 w 2849"/>
                  <a:gd name="T25" fmla="*/ 522 h 969"/>
                  <a:gd name="T26" fmla="*/ 1623 w 2849"/>
                  <a:gd name="T27" fmla="*/ 462 h 969"/>
                  <a:gd name="T28" fmla="*/ 1829 w 2849"/>
                  <a:gd name="T29" fmla="*/ 403 h 969"/>
                  <a:gd name="T30" fmla="*/ 2057 w 2849"/>
                  <a:gd name="T31" fmla="*/ 343 h 969"/>
                  <a:gd name="T32" fmla="*/ 2301 w 2849"/>
                  <a:gd name="T33" fmla="*/ 283 h 969"/>
                  <a:gd name="T34" fmla="*/ 2567 w 2849"/>
                  <a:gd name="T35" fmla="*/ 223 h 969"/>
                  <a:gd name="T36" fmla="*/ 2849 w 2849"/>
                  <a:gd name="T37" fmla="*/ 163 h 969"/>
                  <a:gd name="T38" fmla="*/ 2849 w 2849"/>
                  <a:gd name="T39" fmla="*/ 0 h 969"/>
                  <a:gd name="T40" fmla="*/ 2817 w 2849"/>
                  <a:gd name="T41" fmla="*/ 16 h 969"/>
                  <a:gd name="T42" fmla="*/ 2773 w 2849"/>
                  <a:gd name="T43" fmla="*/ 33 h 969"/>
                  <a:gd name="T44" fmla="*/ 2719 w 2849"/>
                  <a:gd name="T45" fmla="*/ 54 h 969"/>
                  <a:gd name="T46" fmla="*/ 2648 w 2849"/>
                  <a:gd name="T47" fmla="*/ 76 h 969"/>
                  <a:gd name="T48" fmla="*/ 2572 w 2849"/>
                  <a:gd name="T49" fmla="*/ 98 h 969"/>
                  <a:gd name="T50" fmla="*/ 2491 w 2849"/>
                  <a:gd name="T51" fmla="*/ 120 h 969"/>
                  <a:gd name="T52" fmla="*/ 2399 w 2849"/>
                  <a:gd name="T53" fmla="*/ 147 h 969"/>
                  <a:gd name="T54" fmla="*/ 2301 w 2849"/>
                  <a:gd name="T55" fmla="*/ 169 h 969"/>
                  <a:gd name="T56" fmla="*/ 2095 w 2849"/>
                  <a:gd name="T57" fmla="*/ 223 h 969"/>
                  <a:gd name="T58" fmla="*/ 1889 w 2849"/>
                  <a:gd name="T59" fmla="*/ 277 h 969"/>
                  <a:gd name="T60" fmla="*/ 1688 w 2849"/>
                  <a:gd name="T61" fmla="*/ 326 h 969"/>
                  <a:gd name="T62" fmla="*/ 1590 w 2849"/>
                  <a:gd name="T63" fmla="*/ 354 h 969"/>
                  <a:gd name="T64" fmla="*/ 1503 w 2849"/>
                  <a:gd name="T65" fmla="*/ 381 h 969"/>
                  <a:gd name="T66" fmla="*/ 1107 w 2849"/>
                  <a:gd name="T67" fmla="*/ 506 h 969"/>
                  <a:gd name="T68" fmla="*/ 912 w 2849"/>
                  <a:gd name="T69" fmla="*/ 577 h 969"/>
                  <a:gd name="T70" fmla="*/ 727 w 2849"/>
                  <a:gd name="T71" fmla="*/ 647 h 969"/>
                  <a:gd name="T72" fmla="*/ 548 w 2849"/>
                  <a:gd name="T73" fmla="*/ 718 h 969"/>
                  <a:gd name="T74" fmla="*/ 380 w 2849"/>
                  <a:gd name="T75" fmla="*/ 794 h 969"/>
                  <a:gd name="T76" fmla="*/ 228 w 2849"/>
                  <a:gd name="T77" fmla="*/ 876 h 969"/>
                  <a:gd name="T78" fmla="*/ 92 w 2849"/>
                  <a:gd name="T79" fmla="*/ 958 h 969"/>
                  <a:gd name="T80" fmla="*/ 92 w 2849"/>
                  <a:gd name="T81" fmla="*/ 958 h 9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849" h="969">
                    <a:moveTo>
                      <a:pt x="92" y="958"/>
                    </a:moveTo>
                    <a:lnTo>
                      <a:pt x="0" y="969"/>
                    </a:lnTo>
                    <a:lnTo>
                      <a:pt x="391" y="969"/>
                    </a:lnTo>
                    <a:lnTo>
                      <a:pt x="434" y="947"/>
                    </a:lnTo>
                    <a:lnTo>
                      <a:pt x="483" y="914"/>
                    </a:lnTo>
                    <a:lnTo>
                      <a:pt x="554" y="876"/>
                    </a:lnTo>
                    <a:lnTo>
                      <a:pt x="635" y="838"/>
                    </a:lnTo>
                    <a:lnTo>
                      <a:pt x="727" y="794"/>
                    </a:lnTo>
                    <a:lnTo>
                      <a:pt x="836" y="745"/>
                    </a:lnTo>
                    <a:lnTo>
                      <a:pt x="961" y="696"/>
                    </a:lnTo>
                    <a:lnTo>
                      <a:pt x="1102" y="642"/>
                    </a:lnTo>
                    <a:lnTo>
                      <a:pt x="1259" y="582"/>
                    </a:lnTo>
                    <a:lnTo>
                      <a:pt x="1433" y="522"/>
                    </a:lnTo>
                    <a:lnTo>
                      <a:pt x="1623" y="462"/>
                    </a:lnTo>
                    <a:lnTo>
                      <a:pt x="1829" y="403"/>
                    </a:lnTo>
                    <a:lnTo>
                      <a:pt x="2057" y="343"/>
                    </a:lnTo>
                    <a:lnTo>
                      <a:pt x="2301" y="283"/>
                    </a:lnTo>
                    <a:lnTo>
                      <a:pt x="2567" y="223"/>
                    </a:lnTo>
                    <a:lnTo>
                      <a:pt x="2849" y="163"/>
                    </a:lnTo>
                    <a:lnTo>
                      <a:pt x="2849" y="0"/>
                    </a:lnTo>
                    <a:lnTo>
                      <a:pt x="2817" y="16"/>
                    </a:lnTo>
                    <a:lnTo>
                      <a:pt x="2773" y="33"/>
                    </a:lnTo>
                    <a:lnTo>
                      <a:pt x="2719" y="54"/>
                    </a:lnTo>
                    <a:lnTo>
                      <a:pt x="2648" y="76"/>
                    </a:lnTo>
                    <a:lnTo>
                      <a:pt x="2572" y="98"/>
                    </a:lnTo>
                    <a:lnTo>
                      <a:pt x="2491" y="120"/>
                    </a:lnTo>
                    <a:lnTo>
                      <a:pt x="2399" y="147"/>
                    </a:lnTo>
                    <a:lnTo>
                      <a:pt x="2301" y="169"/>
                    </a:lnTo>
                    <a:lnTo>
                      <a:pt x="2095" y="223"/>
                    </a:lnTo>
                    <a:lnTo>
                      <a:pt x="1889" y="277"/>
                    </a:lnTo>
                    <a:lnTo>
                      <a:pt x="1688" y="326"/>
                    </a:lnTo>
                    <a:lnTo>
                      <a:pt x="1590" y="354"/>
                    </a:lnTo>
                    <a:lnTo>
                      <a:pt x="1503" y="381"/>
                    </a:lnTo>
                    <a:lnTo>
                      <a:pt x="1107" y="506"/>
                    </a:lnTo>
                    <a:lnTo>
                      <a:pt x="912" y="577"/>
                    </a:lnTo>
                    <a:lnTo>
                      <a:pt x="727" y="647"/>
                    </a:lnTo>
                    <a:lnTo>
                      <a:pt x="548" y="718"/>
                    </a:lnTo>
                    <a:lnTo>
                      <a:pt x="380" y="794"/>
                    </a:lnTo>
                    <a:lnTo>
                      <a:pt x="228" y="876"/>
                    </a:lnTo>
                    <a:lnTo>
                      <a:pt x="92" y="958"/>
                    </a:lnTo>
                    <a:lnTo>
                      <a:pt x="92" y="958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>
                      <a:gamma/>
                      <a:shade val="81961"/>
                      <a:invGamma/>
                    </a:schemeClr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1042" name="Freeform 9"/>
              <p:cNvSpPr>
                <a:spLocks/>
              </p:cNvSpPr>
              <p:nvPr/>
            </p:nvSpPr>
            <p:spPr bwMode="hidden">
              <a:xfrm>
                <a:off x="2748" y="2230"/>
                <a:ext cx="3007" cy="2085"/>
              </a:xfrm>
              <a:custGeom>
                <a:avLst/>
                <a:gdLst>
                  <a:gd name="T0" fmla="*/ 1433 w 3007"/>
                  <a:gd name="T1" fmla="*/ 474 h 2085"/>
                  <a:gd name="T2" fmla="*/ 1460 w 3007"/>
                  <a:gd name="T3" fmla="*/ 528 h 2085"/>
                  <a:gd name="T4" fmla="*/ 1541 w 3007"/>
                  <a:gd name="T5" fmla="*/ 593 h 2085"/>
                  <a:gd name="T6" fmla="*/ 1715 w 3007"/>
                  <a:gd name="T7" fmla="*/ 670 h 2085"/>
                  <a:gd name="T8" fmla="*/ 1927 w 3007"/>
                  <a:gd name="T9" fmla="*/ 735 h 2085"/>
                  <a:gd name="T10" fmla="*/ 2155 w 3007"/>
                  <a:gd name="T11" fmla="*/ 789 h 2085"/>
                  <a:gd name="T12" fmla="*/ 2372 w 3007"/>
                  <a:gd name="T13" fmla="*/ 849 h 2085"/>
                  <a:gd name="T14" fmla="*/ 2551 w 3007"/>
                  <a:gd name="T15" fmla="*/ 920 h 2085"/>
                  <a:gd name="T16" fmla="*/ 2638 w 3007"/>
                  <a:gd name="T17" fmla="*/ 980 h 2085"/>
                  <a:gd name="T18" fmla="*/ 2676 w 3007"/>
                  <a:gd name="T19" fmla="*/ 1029 h 2085"/>
                  <a:gd name="T20" fmla="*/ 2681 w 3007"/>
                  <a:gd name="T21" fmla="*/ 1083 h 2085"/>
                  <a:gd name="T22" fmla="*/ 2665 w 3007"/>
                  <a:gd name="T23" fmla="*/ 1127 h 2085"/>
                  <a:gd name="T24" fmla="*/ 2616 w 3007"/>
                  <a:gd name="T25" fmla="*/ 1170 h 2085"/>
                  <a:gd name="T26" fmla="*/ 2545 w 3007"/>
                  <a:gd name="T27" fmla="*/ 1208 h 2085"/>
                  <a:gd name="T28" fmla="*/ 2448 w 3007"/>
                  <a:gd name="T29" fmla="*/ 1241 h 2085"/>
                  <a:gd name="T30" fmla="*/ 2328 w 3007"/>
                  <a:gd name="T31" fmla="*/ 1274 h 2085"/>
                  <a:gd name="T32" fmla="*/ 2106 w 3007"/>
                  <a:gd name="T33" fmla="*/ 1328 h 2085"/>
                  <a:gd name="T34" fmla="*/ 1742 w 3007"/>
                  <a:gd name="T35" fmla="*/ 1421 h 2085"/>
                  <a:gd name="T36" fmla="*/ 1308 w 3007"/>
                  <a:gd name="T37" fmla="*/ 1540 h 2085"/>
                  <a:gd name="T38" fmla="*/ 820 w 3007"/>
                  <a:gd name="T39" fmla="*/ 1709 h 2085"/>
                  <a:gd name="T40" fmla="*/ 282 w 3007"/>
                  <a:gd name="T41" fmla="*/ 1943 h 2085"/>
                  <a:gd name="T42" fmla="*/ 152 w 3007"/>
                  <a:gd name="T43" fmla="*/ 2085 h 2085"/>
                  <a:gd name="T44" fmla="*/ 386 w 3007"/>
                  <a:gd name="T45" fmla="*/ 1992 h 2085"/>
                  <a:gd name="T46" fmla="*/ 700 w 3007"/>
                  <a:gd name="T47" fmla="*/ 1834 h 2085"/>
                  <a:gd name="T48" fmla="*/ 1064 w 3007"/>
                  <a:gd name="T49" fmla="*/ 1693 h 2085"/>
                  <a:gd name="T50" fmla="*/ 1661 w 3007"/>
                  <a:gd name="T51" fmla="*/ 1497 h 2085"/>
                  <a:gd name="T52" fmla="*/ 1845 w 3007"/>
                  <a:gd name="T53" fmla="*/ 1442 h 2085"/>
                  <a:gd name="T54" fmla="*/ 2252 w 3007"/>
                  <a:gd name="T55" fmla="*/ 1339 h 2085"/>
                  <a:gd name="T56" fmla="*/ 2551 w 3007"/>
                  <a:gd name="T57" fmla="*/ 1263 h 2085"/>
                  <a:gd name="T58" fmla="*/ 2730 w 3007"/>
                  <a:gd name="T59" fmla="*/ 1214 h 2085"/>
                  <a:gd name="T60" fmla="*/ 2876 w 3007"/>
                  <a:gd name="T61" fmla="*/ 1170 h 2085"/>
                  <a:gd name="T62" fmla="*/ 2974 w 3007"/>
                  <a:gd name="T63" fmla="*/ 1132 h 2085"/>
                  <a:gd name="T64" fmla="*/ 3007 w 3007"/>
                  <a:gd name="T65" fmla="*/ 871 h 2085"/>
                  <a:gd name="T66" fmla="*/ 2860 w 3007"/>
                  <a:gd name="T67" fmla="*/ 844 h 2085"/>
                  <a:gd name="T68" fmla="*/ 2670 w 3007"/>
                  <a:gd name="T69" fmla="*/ 806 h 2085"/>
                  <a:gd name="T70" fmla="*/ 2458 w 3007"/>
                  <a:gd name="T71" fmla="*/ 757 h 2085"/>
                  <a:gd name="T72" fmla="*/ 2138 w 3007"/>
                  <a:gd name="T73" fmla="*/ 670 h 2085"/>
                  <a:gd name="T74" fmla="*/ 1959 w 3007"/>
                  <a:gd name="T75" fmla="*/ 604 h 2085"/>
                  <a:gd name="T76" fmla="*/ 1824 w 3007"/>
                  <a:gd name="T77" fmla="*/ 534 h 2085"/>
                  <a:gd name="T78" fmla="*/ 1769 w 3007"/>
                  <a:gd name="T79" fmla="*/ 474 h 2085"/>
                  <a:gd name="T80" fmla="*/ 1753 w 3007"/>
                  <a:gd name="T81" fmla="*/ 436 h 2085"/>
                  <a:gd name="T82" fmla="*/ 1780 w 3007"/>
                  <a:gd name="T83" fmla="*/ 381 h 2085"/>
                  <a:gd name="T84" fmla="*/ 1862 w 3007"/>
                  <a:gd name="T85" fmla="*/ 316 h 2085"/>
                  <a:gd name="T86" fmla="*/ 1986 w 3007"/>
                  <a:gd name="T87" fmla="*/ 267 h 2085"/>
                  <a:gd name="T88" fmla="*/ 2149 w 3007"/>
                  <a:gd name="T89" fmla="*/ 229 h 2085"/>
                  <a:gd name="T90" fmla="*/ 2431 w 3007"/>
                  <a:gd name="T91" fmla="*/ 180 h 2085"/>
                  <a:gd name="T92" fmla="*/ 2827 w 3007"/>
                  <a:gd name="T93" fmla="*/ 125 h 2085"/>
                  <a:gd name="T94" fmla="*/ 3007 w 3007"/>
                  <a:gd name="T95" fmla="*/ 87 h 2085"/>
                  <a:gd name="T96" fmla="*/ 2909 w 3007"/>
                  <a:gd name="T97" fmla="*/ 22 h 2085"/>
                  <a:gd name="T98" fmla="*/ 2676 w 3007"/>
                  <a:gd name="T99" fmla="*/ 66 h 2085"/>
                  <a:gd name="T100" fmla="*/ 2285 w 3007"/>
                  <a:gd name="T101" fmla="*/ 120 h 2085"/>
                  <a:gd name="T102" fmla="*/ 2030 w 3007"/>
                  <a:gd name="T103" fmla="*/ 158 h 2085"/>
                  <a:gd name="T104" fmla="*/ 1791 w 3007"/>
                  <a:gd name="T105" fmla="*/ 202 h 2085"/>
                  <a:gd name="T106" fmla="*/ 1601 w 3007"/>
                  <a:gd name="T107" fmla="*/ 261 h 2085"/>
                  <a:gd name="T108" fmla="*/ 1471 w 3007"/>
                  <a:gd name="T109" fmla="*/ 338 h 2085"/>
                  <a:gd name="T110" fmla="*/ 1438 w 3007"/>
                  <a:gd name="T111" fmla="*/ 387 h 2085"/>
                  <a:gd name="T112" fmla="*/ 1427 w 3007"/>
                  <a:gd name="T113" fmla="*/ 441 h 2085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</a:gdLst>
                <a:ahLst/>
                <a:cxnLst>
                  <a:cxn ang="T114">
                    <a:pos x="T0" y="T1"/>
                  </a:cxn>
                  <a:cxn ang="T115">
                    <a:pos x="T2" y="T3"/>
                  </a:cxn>
                  <a:cxn ang="T116">
                    <a:pos x="T4" y="T5"/>
                  </a:cxn>
                  <a:cxn ang="T117">
                    <a:pos x="T6" y="T7"/>
                  </a:cxn>
                  <a:cxn ang="T118">
                    <a:pos x="T8" y="T9"/>
                  </a:cxn>
                  <a:cxn ang="T119">
                    <a:pos x="T10" y="T11"/>
                  </a:cxn>
                  <a:cxn ang="T120">
                    <a:pos x="T12" y="T13"/>
                  </a:cxn>
                  <a:cxn ang="T121">
                    <a:pos x="T14" y="T15"/>
                  </a:cxn>
                  <a:cxn ang="T122">
                    <a:pos x="T16" y="T17"/>
                  </a:cxn>
                  <a:cxn ang="T123">
                    <a:pos x="T18" y="T19"/>
                  </a:cxn>
                  <a:cxn ang="T124">
                    <a:pos x="T20" y="T21"/>
                  </a:cxn>
                  <a:cxn ang="T125">
                    <a:pos x="T22" y="T23"/>
                  </a:cxn>
                  <a:cxn ang="T126">
                    <a:pos x="T24" y="T25"/>
                  </a:cxn>
                  <a:cxn ang="T127">
                    <a:pos x="T26" y="T27"/>
                  </a:cxn>
                  <a:cxn ang="T128">
                    <a:pos x="T28" y="T29"/>
                  </a:cxn>
                  <a:cxn ang="T129">
                    <a:pos x="T30" y="T31"/>
                  </a:cxn>
                  <a:cxn ang="T130">
                    <a:pos x="T32" y="T33"/>
                  </a:cxn>
                  <a:cxn ang="T131">
                    <a:pos x="T34" y="T35"/>
                  </a:cxn>
                  <a:cxn ang="T132">
                    <a:pos x="T36" y="T37"/>
                  </a:cxn>
                  <a:cxn ang="T133">
                    <a:pos x="T38" y="T39"/>
                  </a:cxn>
                  <a:cxn ang="T134">
                    <a:pos x="T40" y="T41"/>
                  </a:cxn>
                  <a:cxn ang="T135">
                    <a:pos x="T42" y="T43"/>
                  </a:cxn>
                  <a:cxn ang="T136">
                    <a:pos x="T44" y="T45"/>
                  </a:cxn>
                  <a:cxn ang="T137">
                    <a:pos x="T46" y="T47"/>
                  </a:cxn>
                  <a:cxn ang="T138">
                    <a:pos x="T48" y="T49"/>
                  </a:cxn>
                  <a:cxn ang="T139">
                    <a:pos x="T50" y="T51"/>
                  </a:cxn>
                  <a:cxn ang="T140">
                    <a:pos x="T52" y="T53"/>
                  </a:cxn>
                  <a:cxn ang="T141">
                    <a:pos x="T54" y="T55"/>
                  </a:cxn>
                  <a:cxn ang="T142">
                    <a:pos x="T56" y="T57"/>
                  </a:cxn>
                  <a:cxn ang="T143">
                    <a:pos x="T58" y="T59"/>
                  </a:cxn>
                  <a:cxn ang="T144">
                    <a:pos x="T60" y="T61"/>
                  </a:cxn>
                  <a:cxn ang="T145">
                    <a:pos x="T62" y="T63"/>
                  </a:cxn>
                  <a:cxn ang="T146">
                    <a:pos x="T64" y="T65"/>
                  </a:cxn>
                  <a:cxn ang="T147">
                    <a:pos x="T66" y="T67"/>
                  </a:cxn>
                  <a:cxn ang="T148">
                    <a:pos x="T68" y="T69"/>
                  </a:cxn>
                  <a:cxn ang="T149">
                    <a:pos x="T70" y="T71"/>
                  </a:cxn>
                  <a:cxn ang="T150">
                    <a:pos x="T72" y="T73"/>
                  </a:cxn>
                  <a:cxn ang="T151">
                    <a:pos x="T74" y="T75"/>
                  </a:cxn>
                  <a:cxn ang="T152">
                    <a:pos x="T76" y="T77"/>
                  </a:cxn>
                  <a:cxn ang="T153">
                    <a:pos x="T78" y="T79"/>
                  </a:cxn>
                  <a:cxn ang="T154">
                    <a:pos x="T80" y="T81"/>
                  </a:cxn>
                  <a:cxn ang="T155">
                    <a:pos x="T82" y="T83"/>
                  </a:cxn>
                  <a:cxn ang="T156">
                    <a:pos x="T84" y="T85"/>
                  </a:cxn>
                  <a:cxn ang="T157">
                    <a:pos x="T86" y="T87"/>
                  </a:cxn>
                  <a:cxn ang="T158">
                    <a:pos x="T88" y="T89"/>
                  </a:cxn>
                  <a:cxn ang="T159">
                    <a:pos x="T90" y="T91"/>
                  </a:cxn>
                  <a:cxn ang="T160">
                    <a:pos x="T92" y="T93"/>
                  </a:cxn>
                  <a:cxn ang="T161">
                    <a:pos x="T94" y="T95"/>
                  </a:cxn>
                  <a:cxn ang="T162">
                    <a:pos x="T96" y="T97"/>
                  </a:cxn>
                  <a:cxn ang="T163">
                    <a:pos x="T98" y="T99"/>
                  </a:cxn>
                  <a:cxn ang="T164">
                    <a:pos x="T100" y="T101"/>
                  </a:cxn>
                  <a:cxn ang="T165">
                    <a:pos x="T102" y="T103"/>
                  </a:cxn>
                  <a:cxn ang="T166">
                    <a:pos x="T104" y="T105"/>
                  </a:cxn>
                  <a:cxn ang="T167">
                    <a:pos x="T106" y="T107"/>
                  </a:cxn>
                  <a:cxn ang="T168">
                    <a:pos x="T108" y="T109"/>
                  </a:cxn>
                  <a:cxn ang="T169">
                    <a:pos x="T110" y="T111"/>
                  </a:cxn>
                  <a:cxn ang="T170">
                    <a:pos x="T112" y="T113"/>
                  </a:cxn>
                </a:cxnLst>
                <a:rect l="0" t="0" r="r" b="b"/>
                <a:pathLst>
                  <a:path w="3007" h="2085">
                    <a:moveTo>
                      <a:pt x="1427" y="441"/>
                    </a:moveTo>
                    <a:lnTo>
                      <a:pt x="1433" y="474"/>
                    </a:lnTo>
                    <a:lnTo>
                      <a:pt x="1444" y="501"/>
                    </a:lnTo>
                    <a:lnTo>
                      <a:pt x="1460" y="528"/>
                    </a:lnTo>
                    <a:lnTo>
                      <a:pt x="1482" y="550"/>
                    </a:lnTo>
                    <a:lnTo>
                      <a:pt x="1541" y="593"/>
                    </a:lnTo>
                    <a:lnTo>
                      <a:pt x="1623" y="637"/>
                    </a:lnTo>
                    <a:lnTo>
                      <a:pt x="1715" y="670"/>
                    </a:lnTo>
                    <a:lnTo>
                      <a:pt x="1818" y="702"/>
                    </a:lnTo>
                    <a:lnTo>
                      <a:pt x="1927" y="735"/>
                    </a:lnTo>
                    <a:lnTo>
                      <a:pt x="2041" y="762"/>
                    </a:lnTo>
                    <a:lnTo>
                      <a:pt x="2155" y="789"/>
                    </a:lnTo>
                    <a:lnTo>
                      <a:pt x="2269" y="822"/>
                    </a:lnTo>
                    <a:lnTo>
                      <a:pt x="2372" y="849"/>
                    </a:lnTo>
                    <a:lnTo>
                      <a:pt x="2464" y="882"/>
                    </a:lnTo>
                    <a:lnTo>
                      <a:pt x="2551" y="920"/>
                    </a:lnTo>
                    <a:lnTo>
                      <a:pt x="2616" y="958"/>
                    </a:lnTo>
                    <a:lnTo>
                      <a:pt x="2638" y="980"/>
                    </a:lnTo>
                    <a:lnTo>
                      <a:pt x="2659" y="1007"/>
                    </a:lnTo>
                    <a:lnTo>
                      <a:pt x="2676" y="1029"/>
                    </a:lnTo>
                    <a:lnTo>
                      <a:pt x="2681" y="1056"/>
                    </a:lnTo>
                    <a:lnTo>
                      <a:pt x="2681" y="1083"/>
                    </a:lnTo>
                    <a:lnTo>
                      <a:pt x="2676" y="1105"/>
                    </a:lnTo>
                    <a:lnTo>
                      <a:pt x="2665" y="1127"/>
                    </a:lnTo>
                    <a:lnTo>
                      <a:pt x="2643" y="1149"/>
                    </a:lnTo>
                    <a:lnTo>
                      <a:pt x="2616" y="1170"/>
                    </a:lnTo>
                    <a:lnTo>
                      <a:pt x="2583" y="1187"/>
                    </a:lnTo>
                    <a:lnTo>
                      <a:pt x="2545" y="1208"/>
                    </a:lnTo>
                    <a:lnTo>
                      <a:pt x="2502" y="1225"/>
                    </a:lnTo>
                    <a:lnTo>
                      <a:pt x="2448" y="1241"/>
                    </a:lnTo>
                    <a:lnTo>
                      <a:pt x="2388" y="1257"/>
                    </a:lnTo>
                    <a:lnTo>
                      <a:pt x="2328" y="1274"/>
                    </a:lnTo>
                    <a:lnTo>
                      <a:pt x="2258" y="1290"/>
                    </a:lnTo>
                    <a:lnTo>
                      <a:pt x="2106" y="1328"/>
                    </a:lnTo>
                    <a:lnTo>
                      <a:pt x="1932" y="1372"/>
                    </a:lnTo>
                    <a:lnTo>
                      <a:pt x="1742" y="1421"/>
                    </a:lnTo>
                    <a:lnTo>
                      <a:pt x="1531" y="1475"/>
                    </a:lnTo>
                    <a:lnTo>
                      <a:pt x="1308" y="1540"/>
                    </a:lnTo>
                    <a:lnTo>
                      <a:pt x="1069" y="1617"/>
                    </a:lnTo>
                    <a:lnTo>
                      <a:pt x="820" y="1709"/>
                    </a:lnTo>
                    <a:lnTo>
                      <a:pt x="554" y="1818"/>
                    </a:lnTo>
                    <a:lnTo>
                      <a:pt x="282" y="1943"/>
                    </a:lnTo>
                    <a:lnTo>
                      <a:pt x="0" y="2085"/>
                    </a:lnTo>
                    <a:lnTo>
                      <a:pt x="152" y="2085"/>
                    </a:lnTo>
                    <a:lnTo>
                      <a:pt x="244" y="2074"/>
                    </a:lnTo>
                    <a:lnTo>
                      <a:pt x="386" y="1992"/>
                    </a:lnTo>
                    <a:lnTo>
                      <a:pt x="537" y="1910"/>
                    </a:lnTo>
                    <a:lnTo>
                      <a:pt x="700" y="1834"/>
                    </a:lnTo>
                    <a:lnTo>
                      <a:pt x="879" y="1763"/>
                    </a:lnTo>
                    <a:lnTo>
                      <a:pt x="1064" y="1693"/>
                    </a:lnTo>
                    <a:lnTo>
                      <a:pt x="1259" y="1622"/>
                    </a:lnTo>
                    <a:lnTo>
                      <a:pt x="1661" y="1497"/>
                    </a:lnTo>
                    <a:lnTo>
                      <a:pt x="1748" y="1470"/>
                    </a:lnTo>
                    <a:lnTo>
                      <a:pt x="1845" y="1442"/>
                    </a:lnTo>
                    <a:lnTo>
                      <a:pt x="2046" y="1393"/>
                    </a:lnTo>
                    <a:lnTo>
                      <a:pt x="2252" y="1339"/>
                    </a:lnTo>
                    <a:lnTo>
                      <a:pt x="2458" y="1285"/>
                    </a:lnTo>
                    <a:lnTo>
                      <a:pt x="2551" y="1263"/>
                    </a:lnTo>
                    <a:lnTo>
                      <a:pt x="2643" y="1236"/>
                    </a:lnTo>
                    <a:lnTo>
                      <a:pt x="2730" y="1214"/>
                    </a:lnTo>
                    <a:lnTo>
                      <a:pt x="2806" y="1192"/>
                    </a:lnTo>
                    <a:lnTo>
                      <a:pt x="2876" y="1170"/>
                    </a:lnTo>
                    <a:lnTo>
                      <a:pt x="2931" y="1149"/>
                    </a:lnTo>
                    <a:lnTo>
                      <a:pt x="2974" y="1132"/>
                    </a:lnTo>
                    <a:lnTo>
                      <a:pt x="3007" y="1116"/>
                    </a:lnTo>
                    <a:lnTo>
                      <a:pt x="3007" y="871"/>
                    </a:lnTo>
                    <a:lnTo>
                      <a:pt x="2941" y="860"/>
                    </a:lnTo>
                    <a:lnTo>
                      <a:pt x="2860" y="844"/>
                    </a:lnTo>
                    <a:lnTo>
                      <a:pt x="2773" y="827"/>
                    </a:lnTo>
                    <a:lnTo>
                      <a:pt x="2670" y="806"/>
                    </a:lnTo>
                    <a:lnTo>
                      <a:pt x="2567" y="784"/>
                    </a:lnTo>
                    <a:lnTo>
                      <a:pt x="2458" y="757"/>
                    </a:lnTo>
                    <a:lnTo>
                      <a:pt x="2241" y="702"/>
                    </a:lnTo>
                    <a:lnTo>
                      <a:pt x="2138" y="670"/>
                    </a:lnTo>
                    <a:lnTo>
                      <a:pt x="2046" y="637"/>
                    </a:lnTo>
                    <a:lnTo>
                      <a:pt x="1959" y="604"/>
                    </a:lnTo>
                    <a:lnTo>
                      <a:pt x="1883" y="566"/>
                    </a:lnTo>
                    <a:lnTo>
                      <a:pt x="1824" y="534"/>
                    </a:lnTo>
                    <a:lnTo>
                      <a:pt x="1780" y="495"/>
                    </a:lnTo>
                    <a:lnTo>
                      <a:pt x="1769" y="474"/>
                    </a:lnTo>
                    <a:lnTo>
                      <a:pt x="1758" y="457"/>
                    </a:lnTo>
                    <a:lnTo>
                      <a:pt x="1753" y="436"/>
                    </a:lnTo>
                    <a:lnTo>
                      <a:pt x="1758" y="419"/>
                    </a:lnTo>
                    <a:lnTo>
                      <a:pt x="1780" y="381"/>
                    </a:lnTo>
                    <a:lnTo>
                      <a:pt x="1813" y="343"/>
                    </a:lnTo>
                    <a:lnTo>
                      <a:pt x="1862" y="316"/>
                    </a:lnTo>
                    <a:lnTo>
                      <a:pt x="1921" y="289"/>
                    </a:lnTo>
                    <a:lnTo>
                      <a:pt x="1986" y="267"/>
                    </a:lnTo>
                    <a:lnTo>
                      <a:pt x="2062" y="245"/>
                    </a:lnTo>
                    <a:lnTo>
                      <a:pt x="2149" y="229"/>
                    </a:lnTo>
                    <a:lnTo>
                      <a:pt x="2236" y="213"/>
                    </a:lnTo>
                    <a:lnTo>
                      <a:pt x="2431" y="180"/>
                    </a:lnTo>
                    <a:lnTo>
                      <a:pt x="2627" y="158"/>
                    </a:lnTo>
                    <a:lnTo>
                      <a:pt x="2827" y="125"/>
                    </a:lnTo>
                    <a:lnTo>
                      <a:pt x="2920" y="109"/>
                    </a:lnTo>
                    <a:lnTo>
                      <a:pt x="3007" y="87"/>
                    </a:lnTo>
                    <a:lnTo>
                      <a:pt x="3007" y="0"/>
                    </a:lnTo>
                    <a:lnTo>
                      <a:pt x="2909" y="22"/>
                    </a:lnTo>
                    <a:lnTo>
                      <a:pt x="2795" y="44"/>
                    </a:lnTo>
                    <a:lnTo>
                      <a:pt x="2676" y="66"/>
                    </a:lnTo>
                    <a:lnTo>
                      <a:pt x="2551" y="82"/>
                    </a:lnTo>
                    <a:lnTo>
                      <a:pt x="2285" y="120"/>
                    </a:lnTo>
                    <a:lnTo>
                      <a:pt x="2155" y="136"/>
                    </a:lnTo>
                    <a:lnTo>
                      <a:pt x="2030" y="158"/>
                    </a:lnTo>
                    <a:lnTo>
                      <a:pt x="1905" y="174"/>
                    </a:lnTo>
                    <a:lnTo>
                      <a:pt x="1791" y="202"/>
                    </a:lnTo>
                    <a:lnTo>
                      <a:pt x="1688" y="229"/>
                    </a:lnTo>
                    <a:lnTo>
                      <a:pt x="1601" y="261"/>
                    </a:lnTo>
                    <a:lnTo>
                      <a:pt x="1525" y="300"/>
                    </a:lnTo>
                    <a:lnTo>
                      <a:pt x="1471" y="338"/>
                    </a:lnTo>
                    <a:lnTo>
                      <a:pt x="1455" y="359"/>
                    </a:lnTo>
                    <a:lnTo>
                      <a:pt x="1438" y="387"/>
                    </a:lnTo>
                    <a:lnTo>
                      <a:pt x="1427" y="414"/>
                    </a:lnTo>
                    <a:lnTo>
                      <a:pt x="1427" y="441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562" name="Freeform 10"/>
              <p:cNvSpPr>
                <a:spLocks/>
              </p:cNvSpPr>
              <p:nvPr/>
            </p:nvSpPr>
            <p:spPr bwMode="hidden">
              <a:xfrm>
                <a:off x="4501" y="2317"/>
                <a:ext cx="1248" cy="539"/>
              </a:xfrm>
              <a:custGeom>
                <a:avLst/>
                <a:gdLst>
                  <a:gd name="T0" fmla="*/ 0 w 1248"/>
                  <a:gd name="T1" fmla="*/ 332 h 539"/>
                  <a:gd name="T2" fmla="*/ 0 w 1248"/>
                  <a:gd name="T3" fmla="*/ 360 h 539"/>
                  <a:gd name="T4" fmla="*/ 5 w 1248"/>
                  <a:gd name="T5" fmla="*/ 387 h 539"/>
                  <a:gd name="T6" fmla="*/ 27 w 1248"/>
                  <a:gd name="T7" fmla="*/ 414 h 539"/>
                  <a:gd name="T8" fmla="*/ 54 w 1248"/>
                  <a:gd name="T9" fmla="*/ 436 h 539"/>
                  <a:gd name="T10" fmla="*/ 92 w 1248"/>
                  <a:gd name="T11" fmla="*/ 463 h 539"/>
                  <a:gd name="T12" fmla="*/ 141 w 1248"/>
                  <a:gd name="T13" fmla="*/ 490 h 539"/>
                  <a:gd name="T14" fmla="*/ 195 w 1248"/>
                  <a:gd name="T15" fmla="*/ 512 h 539"/>
                  <a:gd name="T16" fmla="*/ 255 w 1248"/>
                  <a:gd name="T17" fmla="*/ 539 h 539"/>
                  <a:gd name="T18" fmla="*/ 212 w 1248"/>
                  <a:gd name="T19" fmla="*/ 517 h 539"/>
                  <a:gd name="T20" fmla="*/ 179 w 1248"/>
                  <a:gd name="T21" fmla="*/ 490 h 539"/>
                  <a:gd name="T22" fmla="*/ 157 w 1248"/>
                  <a:gd name="T23" fmla="*/ 468 h 539"/>
                  <a:gd name="T24" fmla="*/ 141 w 1248"/>
                  <a:gd name="T25" fmla="*/ 447 h 539"/>
                  <a:gd name="T26" fmla="*/ 136 w 1248"/>
                  <a:gd name="T27" fmla="*/ 425 h 539"/>
                  <a:gd name="T28" fmla="*/ 136 w 1248"/>
                  <a:gd name="T29" fmla="*/ 403 h 539"/>
                  <a:gd name="T30" fmla="*/ 141 w 1248"/>
                  <a:gd name="T31" fmla="*/ 381 h 539"/>
                  <a:gd name="T32" fmla="*/ 157 w 1248"/>
                  <a:gd name="T33" fmla="*/ 365 h 539"/>
                  <a:gd name="T34" fmla="*/ 179 w 1248"/>
                  <a:gd name="T35" fmla="*/ 343 h 539"/>
                  <a:gd name="T36" fmla="*/ 201 w 1248"/>
                  <a:gd name="T37" fmla="*/ 327 h 539"/>
                  <a:gd name="T38" fmla="*/ 266 w 1248"/>
                  <a:gd name="T39" fmla="*/ 294 h 539"/>
                  <a:gd name="T40" fmla="*/ 353 w 1248"/>
                  <a:gd name="T41" fmla="*/ 262 h 539"/>
                  <a:gd name="T42" fmla="*/ 445 w 1248"/>
                  <a:gd name="T43" fmla="*/ 234 h 539"/>
                  <a:gd name="T44" fmla="*/ 554 w 1248"/>
                  <a:gd name="T45" fmla="*/ 213 h 539"/>
                  <a:gd name="T46" fmla="*/ 662 w 1248"/>
                  <a:gd name="T47" fmla="*/ 191 h 539"/>
                  <a:gd name="T48" fmla="*/ 890 w 1248"/>
                  <a:gd name="T49" fmla="*/ 153 h 539"/>
                  <a:gd name="T50" fmla="*/ 993 w 1248"/>
                  <a:gd name="T51" fmla="*/ 136 h 539"/>
                  <a:gd name="T52" fmla="*/ 1091 w 1248"/>
                  <a:gd name="T53" fmla="*/ 120 h 539"/>
                  <a:gd name="T54" fmla="*/ 1178 w 1248"/>
                  <a:gd name="T55" fmla="*/ 115 h 539"/>
                  <a:gd name="T56" fmla="*/ 1248 w 1248"/>
                  <a:gd name="T57" fmla="*/ 104 h 539"/>
                  <a:gd name="T58" fmla="*/ 1248 w 1248"/>
                  <a:gd name="T59" fmla="*/ 0 h 539"/>
                  <a:gd name="T60" fmla="*/ 1161 w 1248"/>
                  <a:gd name="T61" fmla="*/ 22 h 539"/>
                  <a:gd name="T62" fmla="*/ 1069 w 1248"/>
                  <a:gd name="T63" fmla="*/ 38 h 539"/>
                  <a:gd name="T64" fmla="*/ 874 w 1248"/>
                  <a:gd name="T65" fmla="*/ 71 h 539"/>
                  <a:gd name="T66" fmla="*/ 673 w 1248"/>
                  <a:gd name="T67" fmla="*/ 93 h 539"/>
                  <a:gd name="T68" fmla="*/ 483 w 1248"/>
                  <a:gd name="T69" fmla="*/ 126 h 539"/>
                  <a:gd name="T70" fmla="*/ 391 w 1248"/>
                  <a:gd name="T71" fmla="*/ 142 h 539"/>
                  <a:gd name="T72" fmla="*/ 309 w 1248"/>
                  <a:gd name="T73" fmla="*/ 158 h 539"/>
                  <a:gd name="T74" fmla="*/ 228 w 1248"/>
                  <a:gd name="T75" fmla="*/ 180 h 539"/>
                  <a:gd name="T76" fmla="*/ 163 w 1248"/>
                  <a:gd name="T77" fmla="*/ 202 h 539"/>
                  <a:gd name="T78" fmla="*/ 103 w 1248"/>
                  <a:gd name="T79" fmla="*/ 229 h 539"/>
                  <a:gd name="T80" fmla="*/ 54 w 1248"/>
                  <a:gd name="T81" fmla="*/ 256 h 539"/>
                  <a:gd name="T82" fmla="*/ 22 w 1248"/>
                  <a:gd name="T83" fmla="*/ 294 h 539"/>
                  <a:gd name="T84" fmla="*/ 0 w 1248"/>
                  <a:gd name="T85" fmla="*/ 332 h 539"/>
                  <a:gd name="T86" fmla="*/ 0 w 1248"/>
                  <a:gd name="T87" fmla="*/ 332 h 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248" h="539">
                    <a:moveTo>
                      <a:pt x="0" y="332"/>
                    </a:moveTo>
                    <a:lnTo>
                      <a:pt x="0" y="360"/>
                    </a:lnTo>
                    <a:lnTo>
                      <a:pt x="5" y="387"/>
                    </a:lnTo>
                    <a:lnTo>
                      <a:pt x="27" y="414"/>
                    </a:lnTo>
                    <a:lnTo>
                      <a:pt x="54" y="436"/>
                    </a:lnTo>
                    <a:lnTo>
                      <a:pt x="92" y="463"/>
                    </a:lnTo>
                    <a:lnTo>
                      <a:pt x="141" y="490"/>
                    </a:lnTo>
                    <a:lnTo>
                      <a:pt x="195" y="512"/>
                    </a:lnTo>
                    <a:lnTo>
                      <a:pt x="255" y="539"/>
                    </a:lnTo>
                    <a:lnTo>
                      <a:pt x="212" y="517"/>
                    </a:lnTo>
                    <a:lnTo>
                      <a:pt x="179" y="490"/>
                    </a:lnTo>
                    <a:lnTo>
                      <a:pt x="157" y="468"/>
                    </a:lnTo>
                    <a:lnTo>
                      <a:pt x="141" y="447"/>
                    </a:lnTo>
                    <a:lnTo>
                      <a:pt x="136" y="425"/>
                    </a:lnTo>
                    <a:lnTo>
                      <a:pt x="136" y="403"/>
                    </a:lnTo>
                    <a:lnTo>
                      <a:pt x="141" y="381"/>
                    </a:lnTo>
                    <a:lnTo>
                      <a:pt x="157" y="365"/>
                    </a:lnTo>
                    <a:lnTo>
                      <a:pt x="179" y="343"/>
                    </a:lnTo>
                    <a:lnTo>
                      <a:pt x="201" y="327"/>
                    </a:lnTo>
                    <a:lnTo>
                      <a:pt x="266" y="294"/>
                    </a:lnTo>
                    <a:lnTo>
                      <a:pt x="353" y="262"/>
                    </a:lnTo>
                    <a:lnTo>
                      <a:pt x="445" y="234"/>
                    </a:lnTo>
                    <a:lnTo>
                      <a:pt x="554" y="213"/>
                    </a:lnTo>
                    <a:lnTo>
                      <a:pt x="662" y="191"/>
                    </a:lnTo>
                    <a:lnTo>
                      <a:pt x="890" y="153"/>
                    </a:lnTo>
                    <a:lnTo>
                      <a:pt x="993" y="136"/>
                    </a:lnTo>
                    <a:lnTo>
                      <a:pt x="1091" y="120"/>
                    </a:lnTo>
                    <a:lnTo>
                      <a:pt x="1178" y="115"/>
                    </a:lnTo>
                    <a:lnTo>
                      <a:pt x="1248" y="104"/>
                    </a:lnTo>
                    <a:lnTo>
                      <a:pt x="1248" y="0"/>
                    </a:lnTo>
                    <a:lnTo>
                      <a:pt x="1161" y="22"/>
                    </a:lnTo>
                    <a:lnTo>
                      <a:pt x="1069" y="38"/>
                    </a:lnTo>
                    <a:lnTo>
                      <a:pt x="874" y="71"/>
                    </a:lnTo>
                    <a:lnTo>
                      <a:pt x="673" y="93"/>
                    </a:lnTo>
                    <a:lnTo>
                      <a:pt x="483" y="126"/>
                    </a:lnTo>
                    <a:lnTo>
                      <a:pt x="391" y="142"/>
                    </a:lnTo>
                    <a:lnTo>
                      <a:pt x="309" y="158"/>
                    </a:lnTo>
                    <a:lnTo>
                      <a:pt x="228" y="180"/>
                    </a:lnTo>
                    <a:lnTo>
                      <a:pt x="163" y="202"/>
                    </a:lnTo>
                    <a:lnTo>
                      <a:pt x="103" y="229"/>
                    </a:lnTo>
                    <a:lnTo>
                      <a:pt x="54" y="256"/>
                    </a:lnTo>
                    <a:lnTo>
                      <a:pt x="22" y="294"/>
                    </a:lnTo>
                    <a:lnTo>
                      <a:pt x="0" y="332"/>
                    </a:lnTo>
                    <a:lnTo>
                      <a:pt x="0" y="332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>
                      <a:gamma/>
                      <a:shade val="87843"/>
                      <a:invGamma/>
                    </a:schemeClr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/>
              </a:p>
            </p:txBody>
          </p:sp>
        </p:grpSp>
        <p:sp>
          <p:nvSpPr>
            <p:cNvPr id="23563" name="Freeform 11"/>
            <p:cNvSpPr>
              <a:spLocks/>
            </p:cNvSpPr>
            <p:nvPr/>
          </p:nvSpPr>
          <p:spPr bwMode="hidden">
            <a:xfrm>
              <a:off x="3322" y="1341"/>
              <a:ext cx="1825" cy="1537"/>
            </a:xfrm>
            <a:custGeom>
              <a:avLst/>
              <a:gdLst>
                <a:gd name="T0" fmla="*/ 982 w 2296"/>
                <a:gd name="T1" fmla="*/ 1061 h 1469"/>
                <a:gd name="T2" fmla="*/ 1357 w 2296"/>
                <a:gd name="T3" fmla="*/ 1012 h 1469"/>
                <a:gd name="T4" fmla="*/ 1666 w 2296"/>
                <a:gd name="T5" fmla="*/ 957 h 1469"/>
                <a:gd name="T6" fmla="*/ 1916 w 2296"/>
                <a:gd name="T7" fmla="*/ 897 h 1469"/>
                <a:gd name="T8" fmla="*/ 2100 w 2296"/>
                <a:gd name="T9" fmla="*/ 832 h 1469"/>
                <a:gd name="T10" fmla="*/ 2220 w 2296"/>
                <a:gd name="T11" fmla="*/ 756 h 1469"/>
                <a:gd name="T12" fmla="*/ 2285 w 2296"/>
                <a:gd name="T13" fmla="*/ 669 h 1469"/>
                <a:gd name="T14" fmla="*/ 2290 w 2296"/>
                <a:gd name="T15" fmla="*/ 560 h 1469"/>
                <a:gd name="T16" fmla="*/ 2241 w 2296"/>
                <a:gd name="T17" fmla="*/ 457 h 1469"/>
                <a:gd name="T18" fmla="*/ 2144 w 2296"/>
                <a:gd name="T19" fmla="*/ 364 h 1469"/>
                <a:gd name="T20" fmla="*/ 2008 w 2296"/>
                <a:gd name="T21" fmla="*/ 277 h 1469"/>
                <a:gd name="T22" fmla="*/ 1769 w 2296"/>
                <a:gd name="T23" fmla="*/ 157 h 1469"/>
                <a:gd name="T24" fmla="*/ 1612 w 2296"/>
                <a:gd name="T25" fmla="*/ 92 h 1469"/>
                <a:gd name="T26" fmla="*/ 1476 w 2296"/>
                <a:gd name="T27" fmla="*/ 43 h 1469"/>
                <a:gd name="T28" fmla="*/ 1384 w 2296"/>
                <a:gd name="T29" fmla="*/ 10 h 1469"/>
                <a:gd name="T30" fmla="*/ 1346 w 2296"/>
                <a:gd name="T31" fmla="*/ 0 h 1469"/>
                <a:gd name="T32" fmla="*/ 1655 w 2296"/>
                <a:gd name="T33" fmla="*/ 119 h 1469"/>
                <a:gd name="T34" fmla="*/ 1948 w 2296"/>
                <a:gd name="T35" fmla="*/ 255 h 1469"/>
                <a:gd name="T36" fmla="*/ 2068 w 2296"/>
                <a:gd name="T37" fmla="*/ 326 h 1469"/>
                <a:gd name="T38" fmla="*/ 2171 w 2296"/>
                <a:gd name="T39" fmla="*/ 402 h 1469"/>
                <a:gd name="T40" fmla="*/ 2236 w 2296"/>
                <a:gd name="T41" fmla="*/ 478 h 1469"/>
                <a:gd name="T42" fmla="*/ 2263 w 2296"/>
                <a:gd name="T43" fmla="*/ 560 h 1469"/>
                <a:gd name="T44" fmla="*/ 2241 w 2296"/>
                <a:gd name="T45" fmla="*/ 636 h 1469"/>
                <a:gd name="T46" fmla="*/ 2171 w 2296"/>
                <a:gd name="T47" fmla="*/ 702 h 1469"/>
                <a:gd name="T48" fmla="*/ 2062 w 2296"/>
                <a:gd name="T49" fmla="*/ 756 h 1469"/>
                <a:gd name="T50" fmla="*/ 1921 w 2296"/>
                <a:gd name="T51" fmla="*/ 800 h 1469"/>
                <a:gd name="T52" fmla="*/ 1748 w 2296"/>
                <a:gd name="T53" fmla="*/ 843 h 1469"/>
                <a:gd name="T54" fmla="*/ 1351 w 2296"/>
                <a:gd name="T55" fmla="*/ 908 h 1469"/>
                <a:gd name="T56" fmla="*/ 923 w 2296"/>
                <a:gd name="T57" fmla="*/ 968 h 1469"/>
                <a:gd name="T58" fmla="*/ 521 w 2296"/>
                <a:gd name="T59" fmla="*/ 1028 h 1469"/>
                <a:gd name="T60" fmla="*/ 353 w 2296"/>
                <a:gd name="T61" fmla="*/ 1066 h 1469"/>
                <a:gd name="T62" fmla="*/ 206 w 2296"/>
                <a:gd name="T63" fmla="*/ 1104 h 1469"/>
                <a:gd name="T64" fmla="*/ 92 w 2296"/>
                <a:gd name="T65" fmla="*/ 1148 h 1469"/>
                <a:gd name="T66" fmla="*/ 22 w 2296"/>
                <a:gd name="T67" fmla="*/ 1202 h 1469"/>
                <a:gd name="T68" fmla="*/ 0 w 2296"/>
                <a:gd name="T69" fmla="*/ 1262 h 1469"/>
                <a:gd name="T70" fmla="*/ 27 w 2296"/>
                <a:gd name="T71" fmla="*/ 1327 h 1469"/>
                <a:gd name="T72" fmla="*/ 98 w 2296"/>
                <a:gd name="T73" fmla="*/ 1382 h 1469"/>
                <a:gd name="T74" fmla="*/ 196 w 2296"/>
                <a:gd name="T75" fmla="*/ 1425 h 1469"/>
                <a:gd name="T76" fmla="*/ 326 w 2296"/>
                <a:gd name="T77" fmla="*/ 1469 h 1469"/>
                <a:gd name="T78" fmla="*/ 217 w 2296"/>
                <a:gd name="T79" fmla="*/ 1414 h 1469"/>
                <a:gd name="T80" fmla="*/ 147 w 2296"/>
                <a:gd name="T81" fmla="*/ 1360 h 1469"/>
                <a:gd name="T82" fmla="*/ 120 w 2296"/>
                <a:gd name="T83" fmla="*/ 1306 h 1469"/>
                <a:gd name="T84" fmla="*/ 141 w 2296"/>
                <a:gd name="T85" fmla="*/ 1257 h 1469"/>
                <a:gd name="T86" fmla="*/ 212 w 2296"/>
                <a:gd name="T87" fmla="*/ 1208 h 1469"/>
                <a:gd name="T88" fmla="*/ 342 w 2296"/>
                <a:gd name="T89" fmla="*/ 1164 h 1469"/>
                <a:gd name="T90" fmla="*/ 527 w 2296"/>
                <a:gd name="T91" fmla="*/ 1121 h 1469"/>
                <a:gd name="T92" fmla="*/ 771 w 2296"/>
                <a:gd name="T93" fmla="*/ 1088 h 1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296" h="1469">
                  <a:moveTo>
                    <a:pt x="771" y="1088"/>
                  </a:moveTo>
                  <a:lnTo>
                    <a:pt x="982" y="1061"/>
                  </a:lnTo>
                  <a:lnTo>
                    <a:pt x="1178" y="1034"/>
                  </a:lnTo>
                  <a:lnTo>
                    <a:pt x="1357" y="1012"/>
                  </a:lnTo>
                  <a:lnTo>
                    <a:pt x="1520" y="985"/>
                  </a:lnTo>
                  <a:lnTo>
                    <a:pt x="1666" y="957"/>
                  </a:lnTo>
                  <a:lnTo>
                    <a:pt x="1796" y="930"/>
                  </a:lnTo>
                  <a:lnTo>
                    <a:pt x="1916" y="897"/>
                  </a:lnTo>
                  <a:lnTo>
                    <a:pt x="2013" y="870"/>
                  </a:lnTo>
                  <a:lnTo>
                    <a:pt x="2100" y="832"/>
                  </a:lnTo>
                  <a:lnTo>
                    <a:pt x="2171" y="800"/>
                  </a:lnTo>
                  <a:lnTo>
                    <a:pt x="2220" y="756"/>
                  </a:lnTo>
                  <a:lnTo>
                    <a:pt x="2263" y="712"/>
                  </a:lnTo>
                  <a:lnTo>
                    <a:pt x="2285" y="669"/>
                  </a:lnTo>
                  <a:lnTo>
                    <a:pt x="2296" y="614"/>
                  </a:lnTo>
                  <a:lnTo>
                    <a:pt x="2290" y="560"/>
                  </a:lnTo>
                  <a:lnTo>
                    <a:pt x="2269" y="500"/>
                  </a:lnTo>
                  <a:lnTo>
                    <a:pt x="2241" y="457"/>
                  </a:lnTo>
                  <a:lnTo>
                    <a:pt x="2198" y="408"/>
                  </a:lnTo>
                  <a:lnTo>
                    <a:pt x="2144" y="364"/>
                  </a:lnTo>
                  <a:lnTo>
                    <a:pt x="2079" y="321"/>
                  </a:lnTo>
                  <a:lnTo>
                    <a:pt x="2008" y="277"/>
                  </a:lnTo>
                  <a:lnTo>
                    <a:pt x="1927" y="234"/>
                  </a:lnTo>
                  <a:lnTo>
                    <a:pt x="1769" y="157"/>
                  </a:lnTo>
                  <a:lnTo>
                    <a:pt x="1688" y="125"/>
                  </a:lnTo>
                  <a:lnTo>
                    <a:pt x="1612" y="92"/>
                  </a:lnTo>
                  <a:lnTo>
                    <a:pt x="1536" y="65"/>
                  </a:lnTo>
                  <a:lnTo>
                    <a:pt x="1476" y="43"/>
                  </a:lnTo>
                  <a:lnTo>
                    <a:pt x="1422" y="27"/>
                  </a:lnTo>
                  <a:lnTo>
                    <a:pt x="1384" y="10"/>
                  </a:lnTo>
                  <a:lnTo>
                    <a:pt x="1357" y="5"/>
                  </a:lnTo>
                  <a:lnTo>
                    <a:pt x="1346" y="0"/>
                  </a:lnTo>
                  <a:lnTo>
                    <a:pt x="1498" y="54"/>
                  </a:lnTo>
                  <a:lnTo>
                    <a:pt x="1655" y="119"/>
                  </a:lnTo>
                  <a:lnTo>
                    <a:pt x="1807" y="185"/>
                  </a:lnTo>
                  <a:lnTo>
                    <a:pt x="1948" y="255"/>
                  </a:lnTo>
                  <a:lnTo>
                    <a:pt x="2013" y="288"/>
                  </a:lnTo>
                  <a:lnTo>
                    <a:pt x="2068" y="326"/>
                  </a:lnTo>
                  <a:lnTo>
                    <a:pt x="2122" y="364"/>
                  </a:lnTo>
                  <a:lnTo>
                    <a:pt x="2171" y="402"/>
                  </a:lnTo>
                  <a:lnTo>
                    <a:pt x="2209" y="440"/>
                  </a:lnTo>
                  <a:lnTo>
                    <a:pt x="2236" y="478"/>
                  </a:lnTo>
                  <a:lnTo>
                    <a:pt x="2252" y="522"/>
                  </a:lnTo>
                  <a:lnTo>
                    <a:pt x="2263" y="560"/>
                  </a:lnTo>
                  <a:lnTo>
                    <a:pt x="2258" y="598"/>
                  </a:lnTo>
                  <a:lnTo>
                    <a:pt x="2241" y="636"/>
                  </a:lnTo>
                  <a:lnTo>
                    <a:pt x="2214" y="669"/>
                  </a:lnTo>
                  <a:lnTo>
                    <a:pt x="2171" y="702"/>
                  </a:lnTo>
                  <a:lnTo>
                    <a:pt x="2122" y="729"/>
                  </a:lnTo>
                  <a:lnTo>
                    <a:pt x="2062" y="756"/>
                  </a:lnTo>
                  <a:lnTo>
                    <a:pt x="1997" y="778"/>
                  </a:lnTo>
                  <a:lnTo>
                    <a:pt x="1921" y="800"/>
                  </a:lnTo>
                  <a:lnTo>
                    <a:pt x="1834" y="821"/>
                  </a:lnTo>
                  <a:lnTo>
                    <a:pt x="1748" y="843"/>
                  </a:lnTo>
                  <a:lnTo>
                    <a:pt x="1552" y="876"/>
                  </a:lnTo>
                  <a:lnTo>
                    <a:pt x="1351" y="908"/>
                  </a:lnTo>
                  <a:lnTo>
                    <a:pt x="1134" y="941"/>
                  </a:lnTo>
                  <a:lnTo>
                    <a:pt x="923" y="968"/>
                  </a:lnTo>
                  <a:lnTo>
                    <a:pt x="716" y="995"/>
                  </a:lnTo>
                  <a:lnTo>
                    <a:pt x="521" y="1028"/>
                  </a:lnTo>
                  <a:lnTo>
                    <a:pt x="434" y="1044"/>
                  </a:lnTo>
                  <a:lnTo>
                    <a:pt x="353" y="1066"/>
                  </a:lnTo>
                  <a:lnTo>
                    <a:pt x="277" y="1082"/>
                  </a:lnTo>
                  <a:lnTo>
                    <a:pt x="206" y="1104"/>
                  </a:lnTo>
                  <a:lnTo>
                    <a:pt x="147" y="1126"/>
                  </a:lnTo>
                  <a:lnTo>
                    <a:pt x="92" y="1148"/>
                  </a:lnTo>
                  <a:lnTo>
                    <a:pt x="54" y="1175"/>
                  </a:lnTo>
                  <a:lnTo>
                    <a:pt x="22" y="1202"/>
                  </a:lnTo>
                  <a:lnTo>
                    <a:pt x="6" y="1229"/>
                  </a:lnTo>
                  <a:lnTo>
                    <a:pt x="0" y="1262"/>
                  </a:lnTo>
                  <a:lnTo>
                    <a:pt x="11" y="1295"/>
                  </a:lnTo>
                  <a:lnTo>
                    <a:pt x="27" y="1327"/>
                  </a:lnTo>
                  <a:lnTo>
                    <a:pt x="54" y="1355"/>
                  </a:lnTo>
                  <a:lnTo>
                    <a:pt x="98" y="1382"/>
                  </a:lnTo>
                  <a:lnTo>
                    <a:pt x="141" y="1404"/>
                  </a:lnTo>
                  <a:lnTo>
                    <a:pt x="196" y="1425"/>
                  </a:lnTo>
                  <a:lnTo>
                    <a:pt x="261" y="1447"/>
                  </a:lnTo>
                  <a:lnTo>
                    <a:pt x="326" y="1469"/>
                  </a:lnTo>
                  <a:lnTo>
                    <a:pt x="266" y="1442"/>
                  </a:lnTo>
                  <a:lnTo>
                    <a:pt x="217" y="1414"/>
                  </a:lnTo>
                  <a:lnTo>
                    <a:pt x="174" y="1387"/>
                  </a:lnTo>
                  <a:lnTo>
                    <a:pt x="147" y="1360"/>
                  </a:lnTo>
                  <a:lnTo>
                    <a:pt x="125" y="1333"/>
                  </a:lnTo>
                  <a:lnTo>
                    <a:pt x="120" y="1306"/>
                  </a:lnTo>
                  <a:lnTo>
                    <a:pt x="125" y="1278"/>
                  </a:lnTo>
                  <a:lnTo>
                    <a:pt x="141" y="1257"/>
                  </a:lnTo>
                  <a:lnTo>
                    <a:pt x="174" y="1229"/>
                  </a:lnTo>
                  <a:lnTo>
                    <a:pt x="212" y="1208"/>
                  </a:lnTo>
                  <a:lnTo>
                    <a:pt x="272" y="1186"/>
                  </a:lnTo>
                  <a:lnTo>
                    <a:pt x="342" y="1164"/>
                  </a:lnTo>
                  <a:lnTo>
                    <a:pt x="423" y="1142"/>
                  </a:lnTo>
                  <a:lnTo>
                    <a:pt x="527" y="1121"/>
                  </a:lnTo>
                  <a:lnTo>
                    <a:pt x="641" y="1104"/>
                  </a:lnTo>
                  <a:lnTo>
                    <a:pt x="771" y="1088"/>
                  </a:lnTo>
                  <a:lnTo>
                    <a:pt x="771" y="1088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84706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038" name="Freeform 12"/>
            <p:cNvSpPr>
              <a:spLocks/>
            </p:cNvSpPr>
            <p:nvPr/>
          </p:nvSpPr>
          <p:spPr bwMode="hidden">
            <a:xfrm>
              <a:off x="0" y="0"/>
              <a:ext cx="5758" cy="1776"/>
            </a:xfrm>
            <a:custGeom>
              <a:avLst/>
              <a:gdLst>
                <a:gd name="T0" fmla="*/ 0 w 5740"/>
                <a:gd name="T1" fmla="*/ 0 h 1906"/>
                <a:gd name="T2" fmla="*/ 0 w 5740"/>
                <a:gd name="T3" fmla="*/ 1776 h 1906"/>
                <a:gd name="T4" fmla="*/ 5758 w 5740"/>
                <a:gd name="T5" fmla="*/ 1776 h 1906"/>
                <a:gd name="T6" fmla="*/ 5758 w 5740"/>
                <a:gd name="T7" fmla="*/ 0 h 1906"/>
                <a:gd name="T8" fmla="*/ 0 w 5740"/>
                <a:gd name="T9" fmla="*/ 0 h 1906"/>
                <a:gd name="T10" fmla="*/ 0 w 5740"/>
                <a:gd name="T11" fmla="*/ 0 h 190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5740" h="1906">
                  <a:moveTo>
                    <a:pt x="0" y="0"/>
                  </a:moveTo>
                  <a:lnTo>
                    <a:pt x="0" y="1906"/>
                  </a:lnTo>
                  <a:lnTo>
                    <a:pt x="5740" y="1906"/>
                  </a:lnTo>
                  <a:lnTo>
                    <a:pt x="574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3565" name="Rectangle 13"/>
          <p:cNvSpPr>
            <a:spLocks noGrp="1" noRot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23566" name="Rectangle 1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8400"/>
            <a:ext cx="3860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 smtClean="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3567" name="Rectangle 15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pic>
        <p:nvPicPr>
          <p:cNvPr id="1034" name="Picture 16" descr="gps001"/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775884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5" name="Picture 17" descr="GPSsys"/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1851" y="5978526"/>
            <a:ext cx="1200149" cy="879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dk2" tx1="lt1" bg2="dk1" tx2="lt2" accent1="accent1" accent2="accent2" accent3="accent3" accent4="accent4" accent5="accent5" accent6="accent6" hlink="hlink" folHlink="folHlink"/>
  <p:sldLayoutIdLst>
    <p:sldLayoutId id="2147483690" r:id="rId1"/>
    <p:sldLayoutId id="2147483689" r:id="rId2"/>
    <p:sldLayoutId id="2147483688" r:id="rId3"/>
    <p:sldLayoutId id="2147483687" r:id="rId4"/>
    <p:sldLayoutId id="2147483686" r:id="rId5"/>
    <p:sldLayoutId id="2147483685" r:id="rId6"/>
    <p:sldLayoutId id="2147483684" r:id="rId7"/>
    <p:sldLayoutId id="2147483683" r:id="rId8"/>
    <p:sldLayoutId id="2147483682" r:id="rId9"/>
    <p:sldLayoutId id="2147483681" r:id="rId10"/>
    <p:sldLayoutId id="2147483680" r:id="rId11"/>
    <p:sldLayoutId id="2147483679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Garamond" pitchFamily="18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Garamond" pitchFamily="18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Garamond" pitchFamily="18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Garamond" pitchFamily="18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Garamond" pitchFamily="18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Garamond" pitchFamily="18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Garamond" pitchFamily="18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Garamond" pitchFamily="18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70000"/>
        <a:buFont typeface="Wingdings" pitchFamily="2" charset="2"/>
        <a:buChar char="n"/>
        <a:defRPr sz="3200" b="1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n"/>
        <a:defRPr sz="2800" b="1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70000"/>
        <a:buFont typeface="Wingdings" pitchFamily="2" charset="2"/>
        <a:buChar char="n"/>
        <a:defRPr sz="2400" b="1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n"/>
        <a:defRPr sz="2000" b="1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70000"/>
        <a:buFont typeface="Wingdings" pitchFamily="2" charset="2"/>
        <a:buChar char="n"/>
        <a:defRPr sz="2000" b="1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70000"/>
        <a:buFont typeface="Wingdings" pitchFamily="2" charset="2"/>
        <a:buChar char="n"/>
        <a:defRPr sz="2000" b="1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70000"/>
        <a:buFont typeface="Wingdings" pitchFamily="2" charset="2"/>
        <a:buChar char="n"/>
        <a:defRPr sz="2000" b="1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70000"/>
        <a:buFont typeface="Wingdings" pitchFamily="2" charset="2"/>
        <a:buChar char="n"/>
        <a:defRPr sz="2000" b="1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70000"/>
        <a:buFont typeface="Wingdings" pitchFamily="2" charset="2"/>
        <a:buChar char="n"/>
        <a:defRPr sz="2000" b="1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slide" Target="slide6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slide" Target="slide23.xml"/><Relationship Id="rId3" Type="http://schemas.openxmlformats.org/officeDocument/2006/relationships/slide" Target="slide18.xml"/><Relationship Id="rId7" Type="http://schemas.openxmlformats.org/officeDocument/2006/relationships/slide" Target="slide22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6" Type="http://schemas.openxmlformats.org/officeDocument/2006/relationships/slide" Target="slide21.xml"/><Relationship Id="rId11" Type="http://schemas.openxmlformats.org/officeDocument/2006/relationships/slide" Target="slide6.xml"/><Relationship Id="rId5" Type="http://schemas.openxmlformats.org/officeDocument/2006/relationships/slide" Target="slide20.xml"/><Relationship Id="rId10" Type="http://schemas.openxmlformats.org/officeDocument/2006/relationships/slide" Target="slide25.xml"/><Relationship Id="rId4" Type="http://schemas.openxmlformats.org/officeDocument/2006/relationships/slide" Target="slide19.xml"/><Relationship Id="rId9" Type="http://schemas.openxmlformats.org/officeDocument/2006/relationships/slide" Target="slide2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4" Type="http://schemas.openxmlformats.org/officeDocument/2006/relationships/slide" Target="slide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4" Type="http://schemas.openxmlformats.org/officeDocument/2006/relationships/slide" Target="slide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wmf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" Target="slide17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4" Type="http://schemas.openxmlformats.org/officeDocument/2006/relationships/slide" Target="slide1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5" Type="http://schemas.openxmlformats.org/officeDocument/2006/relationships/slide" Target="slide17.xml"/><Relationship Id="rId4" Type="http://schemas.microsoft.com/office/2007/relationships/hdphoto" Target="../media/hdphoto2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5" Type="http://schemas.openxmlformats.org/officeDocument/2006/relationships/slide" Target="slide17.xml"/><Relationship Id="rId4" Type="http://schemas.microsoft.com/office/2007/relationships/hdphoto" Target="../media/hdphoto3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5" Type="http://schemas.openxmlformats.org/officeDocument/2006/relationships/slide" Target="slide17.xml"/><Relationship Id="rId4" Type="http://schemas.microsoft.com/office/2007/relationships/hdphoto" Target="../media/hdphoto4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" Target="slide17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tmp"/><Relationship Id="rId5" Type="http://schemas.openxmlformats.org/officeDocument/2006/relationships/slide" Target="slide27.xml"/><Relationship Id="rId4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" Target="slide30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slide" Target="slide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w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" Target="slide31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slide" Target="slide29.xml"/><Relationship Id="rId4" Type="http://schemas.openxmlformats.org/officeDocument/2006/relationships/slide" Target="slide3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slide" Target="slide3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slide" Target="slide3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slide" Target="slide3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" Target="slide35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slide" Target="slide36.xml"/><Relationship Id="rId4" Type="http://schemas.openxmlformats.org/officeDocument/2006/relationships/slide" Target="slide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" Target="slide34.xm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1.png"/><Relationship Id="rId4" Type="http://schemas.openxmlformats.org/officeDocument/2006/relationships/image" Target="../media/image30.jpe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slide" Target="slide43.xml"/><Relationship Id="rId3" Type="http://schemas.openxmlformats.org/officeDocument/2006/relationships/slide" Target="slide37.xml"/><Relationship Id="rId7" Type="http://schemas.openxmlformats.org/officeDocument/2006/relationships/slide" Target="slide42.xm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Relationship Id="rId6" Type="http://schemas.openxmlformats.org/officeDocument/2006/relationships/slide" Target="slide41.xml"/><Relationship Id="rId5" Type="http://schemas.openxmlformats.org/officeDocument/2006/relationships/slide" Target="slide40.xml"/><Relationship Id="rId10" Type="http://schemas.openxmlformats.org/officeDocument/2006/relationships/slide" Target="slide34.xml"/><Relationship Id="rId4" Type="http://schemas.openxmlformats.org/officeDocument/2006/relationships/slide" Target="slide39.xml"/><Relationship Id="rId9" Type="http://schemas.openxmlformats.org/officeDocument/2006/relationships/image" Target="../media/image32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" Target="slide38.xm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Relationship Id="rId5" Type="http://schemas.openxmlformats.org/officeDocument/2006/relationships/slide" Target="slide36.xml"/><Relationship Id="rId4" Type="http://schemas.openxmlformats.org/officeDocument/2006/relationships/image" Target="../media/image33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Relationship Id="rId4" Type="http://schemas.openxmlformats.org/officeDocument/2006/relationships/slide" Target="slide3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Relationship Id="rId5" Type="http://schemas.openxmlformats.org/officeDocument/2006/relationships/slide" Target="slide36.xml"/><Relationship Id="rId4" Type="http://schemas.openxmlformats.org/officeDocument/2006/relationships/image" Target="../media/image35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slide" Target="slide5.xml"/><Relationship Id="rId7" Type="http://schemas.openxmlformats.org/officeDocument/2006/relationships/image" Target="../media/image7.w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44.xml"/><Relationship Id="rId5" Type="http://schemas.openxmlformats.org/officeDocument/2006/relationships/slide" Target="slide24.xml"/><Relationship Id="rId4" Type="http://schemas.openxmlformats.org/officeDocument/2006/relationships/slide" Target="slide3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Relationship Id="rId4" Type="http://schemas.openxmlformats.org/officeDocument/2006/relationships/slide" Target="slide3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Relationship Id="rId6" Type="http://schemas.openxmlformats.org/officeDocument/2006/relationships/slide" Target="slide36.xml"/><Relationship Id="rId5" Type="http://schemas.microsoft.com/office/2007/relationships/hdphoto" Target="../media/hdphoto5.wdp"/><Relationship Id="rId4" Type="http://schemas.openxmlformats.org/officeDocument/2006/relationships/image" Target="../media/image3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Relationship Id="rId4" Type="http://schemas.openxmlformats.org/officeDocument/2006/relationships/slide" Target="slide3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" Target="slide36.xm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9.gi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7" Type="http://schemas.openxmlformats.org/officeDocument/2006/relationships/slide" Target="slide4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9.xml"/><Relationship Id="rId5" Type="http://schemas.openxmlformats.org/officeDocument/2006/relationships/slide" Target="slide28.xml"/><Relationship Id="rId4" Type="http://schemas.openxmlformats.org/officeDocument/2006/relationships/slide" Target="slide2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" Target="slide5.xml"/><Relationship Id="rId3" Type="http://schemas.openxmlformats.org/officeDocument/2006/relationships/slide" Target="slide7.xml"/><Relationship Id="rId7" Type="http://schemas.openxmlformats.org/officeDocument/2006/relationships/slide" Target="slide17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2.xml"/><Relationship Id="rId5" Type="http://schemas.openxmlformats.org/officeDocument/2006/relationships/slide" Target="slide11.xml"/><Relationship Id="rId4" Type="http://schemas.openxmlformats.org/officeDocument/2006/relationships/slide" Target="slide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m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image" Target="../media/image11.png"/><Relationship Id="rId4" Type="http://schemas.openxmlformats.org/officeDocument/2006/relationships/image" Target="../media/image10.tm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.tm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7" Type="http://schemas.openxmlformats.org/officeDocument/2006/relationships/image" Target="../media/image14.emf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15.png"/><Relationship Id="rId4" Type="http://schemas.openxmlformats.org/officeDocument/2006/relationships/slide" Target="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151" y="-450"/>
            <a:ext cx="5760640" cy="6905303"/>
          </a:xfrm>
          <a:prstGeom prst="rect">
            <a:avLst/>
          </a:prstGeom>
        </p:spPr>
      </p:pic>
      <p:sp>
        <p:nvSpPr>
          <p:cNvPr id="5126" name="Rectangle 6"/>
          <p:cNvSpPr>
            <a:spLocks noGrp="1" noChangeArrowheads="1"/>
          </p:cNvSpPr>
          <p:nvPr>
            <p:ph type="ctrTitle"/>
          </p:nvPr>
        </p:nvSpPr>
        <p:spPr>
          <a:xfrm>
            <a:off x="0" y="-450"/>
            <a:ext cx="4583832" cy="6597802"/>
          </a:xfrm>
        </p:spPr>
        <p:txBody>
          <a:bodyPr vert="horz"/>
          <a:lstStyle/>
          <a:p>
            <a:pPr eaLnBrk="1" hangingPunct="1">
              <a:defRPr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GNSS</a:t>
            </a:r>
            <a:r>
              <a:rPr lang="zh-CN" altLang="en-US" dirty="0"/>
              <a:t>测量的设计与实施</a:t>
            </a: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2FE54FB-601F-4CDC-A1A6-62DC7BEDE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graphicFrame>
        <p:nvGraphicFramePr>
          <p:cNvPr id="5" name="内容占位符 4">
            <a:extLst>
              <a:ext uri="{FF2B5EF4-FFF2-40B4-BE49-F238E27FC236}">
                <a16:creationId xmlns:a16="http://schemas.microsoft.com/office/drawing/2014/main" id="{FE72A5EC-E85C-4CF6-A6D9-E38893A888E9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147770823"/>
              </p:ext>
            </p:extLst>
          </p:nvPr>
        </p:nvGraphicFramePr>
        <p:xfrm>
          <a:off x="1703512" y="2348882"/>
          <a:ext cx="8784976" cy="2574015"/>
        </p:xfrm>
        <a:graphic>
          <a:graphicData uri="http://schemas.openxmlformats.org/drawingml/2006/table">
            <a:tbl>
              <a:tblPr firstRow="1" firstCol="1" bandRow="1">
                <a:tableStyleId>{6E25E649-3F16-4E02-A733-19D2CDBF48F0}</a:tableStyleId>
              </a:tblPr>
              <a:tblGrid>
                <a:gridCol w="980151">
                  <a:extLst>
                    <a:ext uri="{9D8B030D-6E8A-4147-A177-3AD203B41FA5}">
                      <a16:colId xmlns:a16="http://schemas.microsoft.com/office/drawing/2014/main" val="4040558669"/>
                    </a:ext>
                  </a:extLst>
                </a:gridCol>
                <a:gridCol w="1172875">
                  <a:extLst>
                    <a:ext uri="{9D8B030D-6E8A-4147-A177-3AD203B41FA5}">
                      <a16:colId xmlns:a16="http://schemas.microsoft.com/office/drawing/2014/main" val="2784303884"/>
                    </a:ext>
                  </a:extLst>
                </a:gridCol>
                <a:gridCol w="1121591">
                  <a:extLst>
                    <a:ext uri="{9D8B030D-6E8A-4147-A177-3AD203B41FA5}">
                      <a16:colId xmlns:a16="http://schemas.microsoft.com/office/drawing/2014/main" val="3365505531"/>
                    </a:ext>
                  </a:extLst>
                </a:gridCol>
                <a:gridCol w="1875938">
                  <a:extLst>
                    <a:ext uri="{9D8B030D-6E8A-4147-A177-3AD203B41FA5}">
                      <a16:colId xmlns:a16="http://schemas.microsoft.com/office/drawing/2014/main" val="2677172354"/>
                    </a:ext>
                  </a:extLst>
                </a:gridCol>
                <a:gridCol w="1641030">
                  <a:extLst>
                    <a:ext uri="{9D8B030D-6E8A-4147-A177-3AD203B41FA5}">
                      <a16:colId xmlns:a16="http://schemas.microsoft.com/office/drawing/2014/main" val="895756787"/>
                    </a:ext>
                  </a:extLst>
                </a:gridCol>
                <a:gridCol w="1993391">
                  <a:extLst>
                    <a:ext uri="{9D8B030D-6E8A-4147-A177-3AD203B41FA5}">
                      <a16:colId xmlns:a16="http://schemas.microsoft.com/office/drawing/2014/main" val="4026788683"/>
                    </a:ext>
                  </a:extLst>
                </a:gridCol>
              </a:tblGrid>
              <a:tr h="520522">
                <a:tc>
                  <a:txBody>
                    <a:bodyPr/>
                    <a:lstStyle/>
                    <a:p>
                      <a:pPr marR="127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</a:rPr>
                        <a:t>等级 </a:t>
                      </a:r>
                      <a:endParaRPr lang="zh-CN" sz="2000" kern="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10"/>
                        </a:spcAft>
                      </a:pPr>
                      <a:r>
                        <a:rPr lang="zh-CN" sz="2000" kern="100">
                          <a:effectLst/>
                        </a:rPr>
                        <a:t>平均边长 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(km) </a:t>
                      </a:r>
                      <a:endParaRPr lang="zh-CN" sz="2000" kern="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</a:rPr>
                        <a:t>固定误差 </a:t>
                      </a:r>
                    </a:p>
                    <a:p>
                      <a:pPr marL="635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a(mm) </a:t>
                      </a:r>
                      <a:endParaRPr lang="zh-CN" sz="2000" kern="1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5367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</a:rPr>
                        <a:t>比例误差系</a:t>
                      </a:r>
                    </a:p>
                    <a:p>
                      <a:pPr marL="141605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</a:rPr>
                        <a:t>数</a:t>
                      </a:r>
                      <a:r>
                        <a:rPr lang="en-US" sz="2000" kern="100">
                          <a:effectLst/>
                        </a:rPr>
                        <a:t>b(mm/km) </a:t>
                      </a:r>
                      <a:endParaRPr lang="zh-CN" sz="2000" kern="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</a:rPr>
                        <a:t>约束点间的边长相对中误差 </a:t>
                      </a:r>
                      <a:endParaRPr lang="zh-CN" sz="2000" kern="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</a:rPr>
                        <a:t>约束平差后最弱边相对中误差 </a:t>
                      </a:r>
                      <a:endParaRPr lang="zh-CN" sz="2000" kern="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470351228"/>
                  </a:ext>
                </a:extLst>
              </a:tr>
              <a:tr h="403844">
                <a:tc>
                  <a:txBody>
                    <a:bodyPr/>
                    <a:lstStyle/>
                    <a:p>
                      <a:pPr marR="127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</a:rPr>
                        <a:t>二等 </a:t>
                      </a:r>
                      <a:endParaRPr lang="zh-CN" sz="2000" kern="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635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</a:rPr>
                        <a:t>9 </a:t>
                      </a:r>
                      <a:endParaRPr lang="zh-CN" sz="2400" kern="1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kern="100">
                          <a:effectLst/>
                        </a:rPr>
                        <a:t>≤10 </a:t>
                      </a:r>
                      <a:endParaRPr lang="zh-CN" sz="2400" kern="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</a:rPr>
                        <a:t>≤2</a:t>
                      </a:r>
                      <a:endParaRPr lang="zh-CN" sz="2400" kern="1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82245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kern="100">
                          <a:effectLst/>
                        </a:rPr>
                        <a:t>≤1/250000 </a:t>
                      </a:r>
                      <a:endParaRPr lang="zh-CN" sz="2400" kern="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8288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kern="100">
                          <a:effectLst/>
                        </a:rPr>
                        <a:t>≤1/120000 </a:t>
                      </a:r>
                      <a:endParaRPr lang="zh-CN" sz="2400" kern="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87472108"/>
                  </a:ext>
                </a:extLst>
              </a:tr>
              <a:tr h="395219">
                <a:tc>
                  <a:txBody>
                    <a:bodyPr/>
                    <a:lstStyle/>
                    <a:p>
                      <a:pPr marR="127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</a:rPr>
                        <a:t>三等 </a:t>
                      </a:r>
                      <a:endParaRPr lang="zh-CN" sz="2000" kern="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</a:rPr>
                        <a:t>4.5 </a:t>
                      </a:r>
                      <a:endParaRPr lang="zh-CN" sz="2400" kern="1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</a:rPr>
                        <a:t>≤10 </a:t>
                      </a:r>
                      <a:endParaRPr lang="zh-CN" sz="2400" kern="1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713740"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577850" algn="l"/>
                        </a:tabLst>
                      </a:pPr>
                      <a:r>
                        <a:rPr lang="en-US" sz="2400" kern="100" dirty="0">
                          <a:effectLst/>
                        </a:rPr>
                        <a:t>≤5</a:t>
                      </a:r>
                      <a:endParaRPr lang="zh-CN" sz="2400" kern="1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82245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kern="100">
                          <a:effectLst/>
                        </a:rPr>
                        <a:t>≤1/150000 </a:t>
                      </a:r>
                      <a:endParaRPr lang="zh-CN" sz="2400" kern="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kern="100">
                          <a:effectLst/>
                        </a:rPr>
                        <a:t>≤1/70000 </a:t>
                      </a:r>
                      <a:endParaRPr lang="zh-CN" sz="2400" kern="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62676200"/>
                  </a:ext>
                </a:extLst>
              </a:tr>
              <a:tr h="279781">
                <a:tc>
                  <a:txBody>
                    <a:bodyPr/>
                    <a:lstStyle/>
                    <a:p>
                      <a:pPr marR="127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</a:rPr>
                        <a:t>四等 </a:t>
                      </a:r>
                      <a:endParaRPr lang="zh-CN" sz="2000" kern="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635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kern="100">
                          <a:effectLst/>
                        </a:rPr>
                        <a:t>2 </a:t>
                      </a:r>
                      <a:endParaRPr lang="zh-CN" sz="2400" kern="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</a:rPr>
                        <a:t>≤10 </a:t>
                      </a:r>
                      <a:endParaRPr lang="zh-CN" sz="2400" kern="1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</a:rPr>
                        <a:t>≤10</a:t>
                      </a:r>
                      <a:endParaRPr lang="zh-CN" sz="2400" kern="1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82245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kern="100">
                          <a:effectLst/>
                        </a:rPr>
                        <a:t>≤1/100000 </a:t>
                      </a:r>
                      <a:endParaRPr lang="zh-CN" sz="2400" kern="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kern="100">
                          <a:effectLst/>
                        </a:rPr>
                        <a:t>≤1/40000 </a:t>
                      </a:r>
                      <a:endParaRPr lang="zh-CN" sz="2400" kern="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765531193"/>
                  </a:ext>
                </a:extLst>
              </a:tr>
              <a:tr h="279781">
                <a:tc>
                  <a:txBody>
                    <a:bodyPr/>
                    <a:lstStyle/>
                    <a:p>
                      <a:pPr marR="127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</a:rPr>
                        <a:t>一级 </a:t>
                      </a:r>
                      <a:endParaRPr lang="zh-CN" sz="2000" kern="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635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kern="100">
                          <a:effectLst/>
                        </a:rPr>
                        <a:t>1 </a:t>
                      </a:r>
                      <a:endParaRPr lang="zh-CN" sz="2400" kern="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kern="100">
                          <a:effectLst/>
                        </a:rPr>
                        <a:t>≤10 </a:t>
                      </a:r>
                      <a:endParaRPr lang="zh-CN" sz="2400" kern="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</a:rPr>
                        <a:t>≤20</a:t>
                      </a:r>
                      <a:endParaRPr lang="zh-CN" sz="2400" kern="1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</a:rPr>
                        <a:t>≤1/40000 </a:t>
                      </a:r>
                      <a:endParaRPr lang="zh-CN" sz="2400" kern="1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</a:rPr>
                        <a:t>≤1/40000 </a:t>
                      </a:r>
                      <a:endParaRPr lang="zh-CN" sz="2400" kern="1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675282584"/>
                  </a:ext>
                </a:extLst>
              </a:tr>
              <a:tr h="279781">
                <a:tc>
                  <a:txBody>
                    <a:bodyPr/>
                    <a:lstStyle/>
                    <a:p>
                      <a:pPr marR="127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</a:rPr>
                        <a:t>二级 </a:t>
                      </a:r>
                      <a:endParaRPr lang="zh-CN" sz="2000" kern="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kern="100">
                          <a:effectLst/>
                        </a:rPr>
                        <a:t>0.5 </a:t>
                      </a:r>
                      <a:endParaRPr lang="zh-CN" sz="2400" kern="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kern="100">
                          <a:effectLst/>
                        </a:rPr>
                        <a:t>≤10 </a:t>
                      </a:r>
                      <a:endParaRPr lang="zh-CN" sz="2400" kern="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</a:rPr>
                        <a:t>≤40</a:t>
                      </a:r>
                      <a:endParaRPr lang="zh-CN" sz="2400" kern="1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kern="100">
                          <a:effectLst/>
                        </a:rPr>
                        <a:t>≤1/20000 </a:t>
                      </a:r>
                      <a:endParaRPr lang="zh-CN" sz="2400" kern="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</a:rPr>
                        <a:t>≤1/20000 </a:t>
                      </a:r>
                      <a:endParaRPr lang="zh-CN" sz="2400" kern="1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3519689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752534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74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sz="4800"/>
              <a:t>网的基准设计</a:t>
            </a:r>
          </a:p>
        </p:txBody>
      </p:sp>
      <p:sp>
        <p:nvSpPr>
          <p:cNvPr id="2078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150000"/>
              </a:lnSpc>
              <a:defRPr/>
            </a:pPr>
            <a:r>
              <a:rPr lang="zh-CN" altLang="en-US" dirty="0"/>
              <a:t>位置基准</a:t>
            </a:r>
          </a:p>
          <a:p>
            <a:pPr lvl="1" eaLnBrk="1" hangingPunct="1">
              <a:lnSpc>
                <a:spcPct val="150000"/>
              </a:lnSpc>
              <a:defRPr/>
            </a:pPr>
            <a:r>
              <a:rPr lang="zh-CN" altLang="en-US" dirty="0"/>
              <a:t>由起算点坐标确定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lang="zh-CN" altLang="en-US" dirty="0"/>
              <a:t>方位基准</a:t>
            </a:r>
          </a:p>
          <a:p>
            <a:pPr lvl="1" eaLnBrk="1" hangingPunct="1">
              <a:lnSpc>
                <a:spcPct val="150000"/>
              </a:lnSpc>
              <a:defRPr/>
            </a:pPr>
            <a:r>
              <a:rPr lang="zh-CN" altLang="en-US" dirty="0"/>
              <a:t>起算方位角或基线方位角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lang="zh-CN" altLang="en-US" dirty="0"/>
              <a:t>尺度基准</a:t>
            </a:r>
          </a:p>
          <a:p>
            <a:pPr lvl="1" eaLnBrk="1" hangingPunct="1">
              <a:lnSpc>
                <a:spcPct val="150000"/>
              </a:lnSpc>
              <a:defRPr/>
            </a:pPr>
            <a:r>
              <a:rPr lang="zh-CN" altLang="en-US" dirty="0"/>
              <a:t>测距边或已知起算点的距离</a:t>
            </a:r>
          </a:p>
        </p:txBody>
      </p:sp>
      <p:sp>
        <p:nvSpPr>
          <p:cNvPr id="13316" name="AutoShape 5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33337" y="6339359"/>
            <a:ext cx="576263" cy="476250"/>
          </a:xfrm>
          <a:prstGeom prst="moon">
            <a:avLst>
              <a:gd name="adj" fmla="val 50000"/>
            </a:avLst>
          </a:prstGeom>
          <a:gradFill rotWithShape="1">
            <a:gsLst>
              <a:gs pos="0">
                <a:srgbClr val="5E9EFF"/>
              </a:gs>
              <a:gs pos="20000">
                <a:srgbClr val="85C2FF"/>
              </a:gs>
              <a:gs pos="35001">
                <a:srgbClr val="C4D6EB"/>
              </a:gs>
              <a:gs pos="50000">
                <a:srgbClr val="FFEBFA"/>
              </a:gs>
              <a:gs pos="64999">
                <a:srgbClr val="C4D6EB"/>
              </a:gs>
              <a:gs pos="80000">
                <a:srgbClr val="85C2FF"/>
              </a:gs>
              <a:gs pos="100000">
                <a:srgbClr val="5E9EFF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6032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22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dirty="0"/>
              <a:t>GNSS</a:t>
            </a:r>
            <a:r>
              <a:rPr lang="zh-CN" altLang="en-US" dirty="0"/>
              <a:t>网的基本概念（一）</a:t>
            </a:r>
          </a:p>
        </p:txBody>
      </p:sp>
      <p:sp>
        <p:nvSpPr>
          <p:cNvPr id="14340" name="AutoShape 4">
            <a:hlinkClick r:id="" action="ppaction://hlinkshowjump?jump=nextslide"/>
          </p:cNvPr>
          <p:cNvSpPr>
            <a:spLocks noChangeArrowheads="1"/>
          </p:cNvSpPr>
          <p:nvPr/>
        </p:nvSpPr>
        <p:spPr bwMode="auto">
          <a:xfrm>
            <a:off x="11403012" y="6169601"/>
            <a:ext cx="358775" cy="431800"/>
          </a:xfrm>
          <a:prstGeom prst="rightArrow">
            <a:avLst>
              <a:gd name="adj1" fmla="val 50000"/>
              <a:gd name="adj2" fmla="val 25000"/>
            </a:avLst>
          </a:prstGeom>
          <a:gradFill rotWithShape="1">
            <a:gsLst>
              <a:gs pos="0">
                <a:srgbClr val="5E9EFF"/>
              </a:gs>
              <a:gs pos="20000">
                <a:srgbClr val="85C2FF"/>
              </a:gs>
              <a:gs pos="35001">
                <a:srgbClr val="C4D6EB"/>
              </a:gs>
              <a:gs pos="50000">
                <a:srgbClr val="FFEBFA"/>
              </a:gs>
              <a:gs pos="64999">
                <a:srgbClr val="C4D6EB"/>
              </a:gs>
              <a:gs pos="80000">
                <a:srgbClr val="85C2FF"/>
              </a:gs>
              <a:gs pos="100000">
                <a:srgbClr val="5E9EFF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6032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pic>
        <p:nvPicPr>
          <p:cNvPr id="14341" name="Picture 5" descr="t8-4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957" t="2796" r="6297" b="24172"/>
          <a:stretch/>
        </p:blipFill>
        <p:spPr bwMode="auto">
          <a:xfrm>
            <a:off x="9336361" y="1195072"/>
            <a:ext cx="2603802" cy="22339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99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103535"/>
            <a:ext cx="9878888" cy="5754465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dirty="0"/>
              <a:t>观测时段 </a:t>
            </a:r>
            <a:r>
              <a:rPr lang="en-US" altLang="zh-CN" sz="2400" dirty="0"/>
              <a:t>observation session</a:t>
            </a:r>
          </a:p>
          <a:p>
            <a:pPr marL="457200" lvl="1" indent="0" eaLnBrk="1" hangingPunct="1">
              <a:buNone/>
              <a:defRPr/>
            </a:pPr>
            <a:r>
              <a:rPr lang="zh-CN" altLang="en-US" sz="2000" b="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测站上</a:t>
            </a:r>
            <a:r>
              <a:rPr lang="zh-CN" altLang="en-US" sz="2000" b="0" dirty="0">
                <a:solidFill>
                  <a:srgbClr val="FFFF00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开始</a:t>
            </a:r>
            <a:r>
              <a:rPr lang="zh-CN" altLang="en-US" sz="2000" b="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接收卫星信号到</a:t>
            </a:r>
            <a:r>
              <a:rPr lang="zh-CN" altLang="en-US" sz="2000" b="0" dirty="0">
                <a:solidFill>
                  <a:srgbClr val="FFFF00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停止</a:t>
            </a:r>
            <a:r>
              <a:rPr lang="zh-CN" altLang="en-US" sz="2000" b="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接收，连续观测的时间间隔，简称时段。</a:t>
            </a:r>
            <a:endParaRPr lang="en-US" altLang="zh-CN" sz="2000" b="0" dirty="0">
              <a:effectLst/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eaLnBrk="1" hangingPunct="1">
              <a:defRPr/>
            </a:pPr>
            <a:r>
              <a:rPr lang="zh-CN" altLang="en-US" dirty="0"/>
              <a:t>观测时长</a:t>
            </a:r>
            <a:r>
              <a:rPr lang="en-US" altLang="zh-CN" sz="2400" dirty="0"/>
              <a:t>Observation duration</a:t>
            </a:r>
          </a:p>
          <a:p>
            <a:pPr marL="457200" lvl="1" indent="0" eaLnBrk="1" hangingPunct="1">
              <a:buNone/>
              <a:defRPr/>
            </a:pPr>
            <a:r>
              <a:rPr lang="zh-CN" altLang="en-US" sz="2000" b="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观测时段所持续的时间</a:t>
            </a:r>
            <a:endParaRPr lang="en-US" altLang="zh-CN" sz="2000" b="0" dirty="0">
              <a:effectLst/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eaLnBrk="1" hangingPunct="1">
              <a:defRPr/>
            </a:pPr>
            <a:r>
              <a:rPr lang="zh-CN" altLang="en-US" dirty="0"/>
              <a:t>基线 </a:t>
            </a:r>
            <a:r>
              <a:rPr lang="en-US" altLang="zh-CN" sz="2400" dirty="0"/>
              <a:t>Baseline</a:t>
            </a:r>
          </a:p>
          <a:p>
            <a:pPr marL="457200" lvl="1" indent="0" eaLnBrk="1" hangingPunct="1">
              <a:buNone/>
              <a:defRPr/>
            </a:pPr>
            <a:r>
              <a:rPr lang="zh-CN" altLang="en-US" sz="2000" b="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     同步观测数据形成的差分观测值，通过参数估计得方法所计算出的两两接收机（测站）间的三维坐标差或</a:t>
            </a:r>
            <a:r>
              <a:rPr lang="zh-CN" altLang="en-US" sz="2000" b="0" dirty="0">
                <a:solidFill>
                  <a:srgbClr val="FFFF00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两点间的矢量</a:t>
            </a:r>
            <a:r>
              <a:rPr lang="zh-CN" altLang="en-US" sz="2000" b="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，称为基线矢量简称基线。</a:t>
            </a:r>
            <a:endParaRPr lang="en-US" altLang="zh-CN" sz="2000" b="0" dirty="0">
              <a:effectLst/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eaLnBrk="1" hangingPunct="1">
              <a:defRPr/>
            </a:pPr>
            <a:r>
              <a:rPr lang="zh-CN" altLang="en-US" dirty="0"/>
              <a:t>同步观测</a:t>
            </a:r>
            <a:r>
              <a:rPr lang="en-US" altLang="zh-CN" sz="2400" dirty="0"/>
              <a:t>simultaneous observation</a:t>
            </a:r>
          </a:p>
          <a:p>
            <a:pPr marL="0" indent="0" eaLnBrk="1" hangingPunct="1">
              <a:buNone/>
              <a:defRPr/>
            </a:pPr>
            <a:r>
              <a:rPr lang="en-US" altLang="zh-CN" sz="2400" b="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     </a:t>
            </a:r>
            <a:r>
              <a:rPr lang="zh-CN" altLang="en-US" sz="2000" b="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两台或两台以上接收机</a:t>
            </a:r>
            <a:r>
              <a:rPr lang="zh-CN" altLang="en-US" sz="2000" b="0" dirty="0">
                <a:solidFill>
                  <a:srgbClr val="FFFF00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同时</a:t>
            </a:r>
            <a:r>
              <a:rPr lang="zh-CN" altLang="en-US" sz="2000" b="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对一组卫星进行的观测</a:t>
            </a:r>
          </a:p>
          <a:p>
            <a:pPr eaLnBrk="1" hangingPunct="1">
              <a:defRPr/>
            </a:pPr>
            <a:r>
              <a:rPr lang="zh-CN" altLang="en-US" dirty="0"/>
              <a:t>同步观测环</a:t>
            </a:r>
            <a:endParaRPr lang="en-US" altLang="zh-CN" dirty="0"/>
          </a:p>
          <a:p>
            <a:pPr marL="0" indent="0" eaLnBrk="1" hangingPunct="1">
              <a:buNone/>
              <a:defRPr/>
            </a:pPr>
            <a:r>
              <a:rPr lang="en-US" altLang="zh-CN" sz="2400" dirty="0"/>
              <a:t>	simultaneous observation loop</a:t>
            </a:r>
          </a:p>
          <a:p>
            <a:pPr marL="457200" lvl="1" indent="0" eaLnBrk="1" hangingPunct="1">
              <a:buNone/>
              <a:defRPr/>
            </a:pPr>
            <a:r>
              <a:rPr lang="zh-CN" altLang="en-US" sz="2000" b="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三台或三台以上接收机</a:t>
            </a:r>
            <a:r>
              <a:rPr lang="zh-CN" altLang="en-US" sz="2000" b="0" dirty="0">
                <a:solidFill>
                  <a:srgbClr val="FFFF00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同步观测</a:t>
            </a:r>
            <a:r>
              <a:rPr lang="zh-CN" altLang="en-US" sz="2000" b="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所获得的基线向量构成的闭合环。</a:t>
            </a:r>
            <a:endParaRPr lang="en-US" altLang="zh-CN" sz="2000" b="0" dirty="0">
              <a:effectLst/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22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dirty="0"/>
              <a:t>GNSS</a:t>
            </a:r>
            <a:r>
              <a:rPr lang="zh-CN" altLang="en-US" dirty="0"/>
              <a:t>网的基本概念（二）</a:t>
            </a:r>
          </a:p>
        </p:txBody>
      </p:sp>
      <p:sp>
        <p:nvSpPr>
          <p:cNvPr id="14340" name="AutoShape 4">
            <a:hlinkClick r:id="" action="ppaction://hlinkshowjump?jump=nextslide"/>
          </p:cNvPr>
          <p:cNvSpPr>
            <a:spLocks noChangeArrowheads="1"/>
          </p:cNvSpPr>
          <p:nvPr/>
        </p:nvSpPr>
        <p:spPr bwMode="auto">
          <a:xfrm>
            <a:off x="11403012" y="6237312"/>
            <a:ext cx="358775" cy="431800"/>
          </a:xfrm>
          <a:prstGeom prst="rightArrow">
            <a:avLst>
              <a:gd name="adj1" fmla="val 50000"/>
              <a:gd name="adj2" fmla="val 25000"/>
            </a:avLst>
          </a:prstGeom>
          <a:gradFill rotWithShape="1">
            <a:gsLst>
              <a:gs pos="0">
                <a:srgbClr val="5E9EFF"/>
              </a:gs>
              <a:gs pos="20000">
                <a:srgbClr val="85C2FF"/>
              </a:gs>
              <a:gs pos="35001">
                <a:srgbClr val="C4D6EB"/>
              </a:gs>
              <a:gs pos="50000">
                <a:srgbClr val="FFEBFA"/>
              </a:gs>
              <a:gs pos="64999">
                <a:srgbClr val="C4D6EB"/>
              </a:gs>
              <a:gs pos="80000">
                <a:srgbClr val="85C2FF"/>
              </a:gs>
              <a:gs pos="100000">
                <a:srgbClr val="5E9EFF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6032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099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07368" y="1340769"/>
            <a:ext cx="10225136" cy="4786659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dirty="0"/>
              <a:t>异步观测环 </a:t>
            </a:r>
            <a:r>
              <a:rPr lang="en-US" altLang="zh-CN" sz="2400" dirty="0"/>
              <a:t>independent  observation loop</a:t>
            </a:r>
          </a:p>
          <a:p>
            <a:pPr marL="457200" lvl="1" indent="0" eaLnBrk="1" hangingPunct="1">
              <a:buNone/>
              <a:defRPr/>
            </a:pPr>
            <a:r>
              <a:rPr lang="zh-CN" altLang="en-US" sz="2000" b="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由非同步观测获得的基线向量构成的闭合环。即在构成多边形的所有基线中，只要包含非同步基线，该多边形环路为异步观测环，简称异步环。</a:t>
            </a:r>
            <a:endParaRPr lang="en-US" altLang="zh-CN" sz="2000" b="0" dirty="0">
              <a:effectLst/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457200" lvl="1" indent="0" eaLnBrk="1" hangingPunct="1">
              <a:buNone/>
              <a:defRPr/>
            </a:pPr>
            <a:endParaRPr lang="zh-CN" altLang="en-US" sz="2000" b="0" dirty="0">
              <a:effectLst/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eaLnBrk="1" hangingPunct="1">
              <a:defRPr/>
            </a:pPr>
            <a:r>
              <a:rPr lang="zh-CN" altLang="en-US" dirty="0"/>
              <a:t>独立基线  </a:t>
            </a:r>
            <a:r>
              <a:rPr lang="en-US" altLang="zh-CN" sz="2400" dirty="0"/>
              <a:t>Independent </a:t>
            </a:r>
            <a:r>
              <a:rPr lang="en-US" altLang="zh-CN" sz="2400" dirty="0" err="1"/>
              <a:t>basline</a:t>
            </a:r>
            <a:endParaRPr lang="en-US" altLang="zh-CN" sz="2400" dirty="0"/>
          </a:p>
          <a:p>
            <a:pPr marL="457200" lvl="1" indent="0" eaLnBrk="1" hangingPunct="1">
              <a:buNone/>
              <a:defRPr/>
            </a:pPr>
            <a:r>
              <a:rPr lang="zh-CN" altLang="en-US" sz="20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线性无关的一组观测基线。</a:t>
            </a:r>
            <a:r>
              <a:rPr lang="zh-CN" altLang="en-US" sz="2000" b="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在同步观测获得的所有基线中只有一部分是独立的，用这部分基线可以把其它所有基线都计算出来，这部分基线称为独立基线。</a:t>
            </a:r>
            <a:endParaRPr lang="en-US" altLang="zh-CN" sz="2000" b="0" dirty="0">
              <a:effectLst/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457200" lvl="1" indent="0" eaLnBrk="1" hangingPunct="1">
              <a:buNone/>
              <a:defRPr/>
            </a:pPr>
            <a:endParaRPr lang="en-US" altLang="zh-CN" sz="2000" b="0" dirty="0">
              <a:effectLst/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eaLnBrk="1" hangingPunct="1">
              <a:defRPr/>
            </a:pPr>
            <a:r>
              <a:rPr lang="zh-CN" altLang="en-US" dirty="0"/>
              <a:t>非独立基线 </a:t>
            </a:r>
            <a:r>
              <a:rPr lang="en-US" altLang="zh-CN" sz="2400" dirty="0"/>
              <a:t>Dependent </a:t>
            </a:r>
            <a:r>
              <a:rPr lang="en-US" altLang="zh-CN" sz="2400" dirty="0" err="1"/>
              <a:t>basline</a:t>
            </a:r>
            <a:endParaRPr lang="en-US" altLang="zh-CN" sz="2400" dirty="0"/>
          </a:p>
          <a:p>
            <a:pPr marL="457200" lvl="1" indent="0" eaLnBrk="1" hangingPunct="1">
              <a:buNone/>
              <a:defRPr/>
            </a:pPr>
            <a:r>
              <a:rPr lang="zh-CN" altLang="en-US" sz="2000" b="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在同步观测获得的所有基线中，一部分基线可以</a:t>
            </a:r>
            <a:endParaRPr lang="en-US" altLang="zh-CN" sz="2000" b="0" dirty="0">
              <a:effectLst/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457200" lvl="1" indent="0" eaLnBrk="1" hangingPunct="1">
              <a:buNone/>
              <a:defRPr/>
            </a:pPr>
            <a:r>
              <a:rPr lang="zh-CN" altLang="en-US" sz="2000" b="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由独立基线计算出来，这部分基线称为非独立基线。</a:t>
            </a:r>
            <a:endParaRPr lang="zh-CN" altLang="en-US" dirty="0"/>
          </a:p>
        </p:txBody>
      </p:sp>
      <p:pic>
        <p:nvPicPr>
          <p:cNvPr id="6" name="Picture 5" descr="t8-4">
            <a:extLst>
              <a:ext uri="{FF2B5EF4-FFF2-40B4-BE49-F238E27FC236}">
                <a16:creationId xmlns:a16="http://schemas.microsoft.com/office/drawing/2014/main" id="{9B047767-77A4-4738-A152-9C328BC715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957" t="2796" r="6297" b="24172"/>
          <a:stretch/>
        </p:blipFill>
        <p:spPr bwMode="auto">
          <a:xfrm>
            <a:off x="8400256" y="4349434"/>
            <a:ext cx="2603802" cy="22339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631875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970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dirty="0"/>
              <a:t>GNSS</a:t>
            </a:r>
            <a:r>
              <a:rPr lang="zh-CN" altLang="en-US" dirty="0"/>
              <a:t>网特征条件的计算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363" name="Object 3"/>
              <p:cNvSpPr txBox="1">
                <a:spLocks noGrp="1"/>
              </p:cNvSpPr>
              <p:nvPr>
                <p:ph idx="1"/>
              </p:nvPr>
            </p:nvSpPr>
            <p:spPr bwMode="auto">
              <a:xfrm>
                <a:off x="1981200" y="1196752"/>
                <a:ext cx="8363272" cy="481965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:pPr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800" i="1"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zh-CN" altLang="en-US" sz="2800" i="1">
                          <a:latin typeface="Cambria Math" panose="02040503050406030204" pitchFamily="18" charset="0"/>
                        </a:rPr>
                        <m:t>观测时段：</m:t>
                      </m:r>
                      <m:r>
                        <a:rPr lang="zh-CN" altLang="en-US" sz="2800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zh-CN" altLang="en-US" sz="2800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800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zh-CN" altLang="en-US" sz="2800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•</m:t>
                      </m:r>
                      <m:r>
                        <a:rPr lang="zh-CN" altLang="en-US" sz="2800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zh-CN" altLang="en-US" sz="2800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zh-CN" altLang="en-US" sz="2800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</m:oMath>
                    <m:oMath xmlns:m="http://schemas.openxmlformats.org/officeDocument/2006/math">
                      <m:r>
                        <a:rPr lang="en-US" altLang="zh-CN" sz="2400" i="1">
                          <a:effectLst/>
                          <a:latin typeface="Cambria Math" panose="02040503050406030204" pitchFamily="18" charset="0"/>
                        </a:rPr>
                        <m:t>             </m:t>
                      </m:r>
                      <m:r>
                        <m:rPr>
                          <m:sty m:val="p"/>
                        </m:rPr>
                        <a:rPr lang="zh-CN" altLang="en-US" sz="2400" b="0">
                          <a:effectLst/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zh-CN" altLang="en-US" sz="2400" b="0">
                          <a:effectLst/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zh-CN" altLang="en-US" sz="2400" b="0">
                          <a:effectLst/>
                          <a:latin typeface="Cambria Math" panose="02040503050406030204" pitchFamily="18" charset="0"/>
                        </a:rPr>
                        <m:t>网点数；</m:t>
                      </m:r>
                      <m:r>
                        <m:rPr>
                          <m:sty m:val="p"/>
                        </m:rPr>
                        <a:rPr lang="zh-CN" altLang="en-US" sz="2400" b="0">
                          <a:effectLst/>
                          <a:latin typeface="Cambria Math" panose="02040503050406030204" pitchFamily="18" charset="0"/>
                        </a:rPr>
                        <m:t>m</m:t>
                      </m:r>
                      <m:r>
                        <a:rPr lang="zh-CN" altLang="en-US" sz="2400" b="0">
                          <a:effectLst/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zh-CN" altLang="en-US" sz="2400" b="0">
                          <a:effectLst/>
                          <a:latin typeface="Cambria Math" panose="02040503050406030204" pitchFamily="18" charset="0"/>
                        </a:rPr>
                        <m:t>每点设站次数；</m:t>
                      </m:r>
                      <m:r>
                        <m:rPr>
                          <m:sty m:val="p"/>
                        </m:rPr>
                        <a:rPr lang="zh-CN" altLang="en-US" sz="2400" b="0">
                          <a:effectLst/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zh-CN" altLang="en-US" sz="2400" b="0">
                          <a:effectLst/>
                          <a:latin typeface="Cambria Math" panose="02040503050406030204" pitchFamily="18" charset="0"/>
                        </a:rPr>
                        <m:t>→</m:t>
                      </m:r>
                      <m:r>
                        <m:rPr>
                          <m:nor/>
                        </m:rPr>
                        <a:rPr lang="zh-CN" altLang="en-US" sz="2400" b="0" dirty="0">
                          <a:effectLst/>
                          <a:latin typeface="Cambria Math" panose="02040503050406030204" pitchFamily="18" charset="0"/>
                        </a:rPr>
                        <m:t>接收机数量</m:t>
                      </m:r>
                    </m:oMath>
                    <m:oMath xmlns:m="http://schemas.openxmlformats.org/officeDocument/2006/math">
                      <m:r>
                        <a:rPr lang="zh-CN" altLang="en-US" sz="2800" i="1">
                          <a:latin typeface="Cambria Math" panose="02040503050406030204" pitchFamily="18" charset="0"/>
                        </a:rPr>
                        <m:t>总基线数：</m:t>
                      </m:r>
                      <m:sSub>
                        <m:sSubPr>
                          <m:ctrlPr>
                            <a:rPr lang="zh-CN" altLang="en-US" sz="28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8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zh-CN" altLang="en-US" sz="28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总</m:t>
                          </m:r>
                        </m:sub>
                      </m:sSub>
                      <m:r>
                        <a:rPr lang="zh-CN" altLang="en-US" sz="2800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800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zh-CN" altLang="en-US" sz="2800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•</m:t>
                      </m:r>
                      <m:r>
                        <a:rPr lang="zh-CN" altLang="en-US" sz="2800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zh-CN" altLang="en-US" sz="2800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•(</m:t>
                      </m:r>
                      <m:r>
                        <a:rPr lang="zh-CN" altLang="en-US" sz="2800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zh-CN" altLang="en-US" sz="2800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−1)/2</m:t>
                      </m:r>
                    </m:oMath>
                    <m:oMath xmlns:m="http://schemas.openxmlformats.org/officeDocument/2006/math">
                      <m:r>
                        <a:rPr lang="zh-CN" altLang="en-US" sz="2800" i="1">
                          <a:latin typeface="Cambria Math" panose="02040503050406030204" pitchFamily="18" charset="0"/>
                        </a:rPr>
                        <m:t>必要基线数：</m:t>
                      </m:r>
                      <m:sSub>
                        <m:sSubPr>
                          <m:ctrlPr>
                            <a:rPr lang="zh-CN" altLang="en-US" sz="28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8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zh-CN" altLang="en-US" sz="28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必</m:t>
                          </m:r>
                        </m:sub>
                      </m:sSub>
                      <m:r>
                        <a:rPr lang="zh-CN" altLang="en-US" sz="2800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800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zh-CN" altLang="en-US" sz="2800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−1</m:t>
                      </m:r>
                    </m:oMath>
                    <m:oMath xmlns:m="http://schemas.openxmlformats.org/officeDocument/2006/math">
                      <m:r>
                        <a:rPr lang="zh-CN" altLang="en-US" sz="2800" i="1">
                          <a:latin typeface="Cambria Math" panose="02040503050406030204" pitchFamily="18" charset="0"/>
                        </a:rPr>
                        <m:t>独立基线数：</m:t>
                      </m:r>
                      <m:sSub>
                        <m:sSubPr>
                          <m:ctrlPr>
                            <a:rPr lang="zh-CN" altLang="en-US" sz="28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8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zh-CN" altLang="en-US" sz="28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独</m:t>
                          </m:r>
                        </m:sub>
                      </m:sSub>
                      <m:r>
                        <a:rPr lang="zh-CN" altLang="en-US" sz="2800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800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zh-CN" altLang="en-US" sz="2800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•(</m:t>
                      </m:r>
                      <m:r>
                        <a:rPr lang="zh-CN" altLang="en-US" sz="2800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zh-CN" altLang="en-US" sz="2800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−1)</m:t>
                      </m:r>
                    </m:oMath>
                    <m:oMath xmlns:m="http://schemas.openxmlformats.org/officeDocument/2006/math">
                      <m:r>
                        <a:rPr lang="zh-CN" altLang="en-US" sz="2800" i="1">
                          <a:latin typeface="Cambria Math" panose="02040503050406030204" pitchFamily="18" charset="0"/>
                        </a:rPr>
                        <m:t>多余基线数：</m:t>
                      </m:r>
                      <m:sSub>
                        <m:sSubPr>
                          <m:ctrlPr>
                            <a:rPr lang="zh-CN" altLang="en-US" sz="28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8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zh-CN" altLang="en-US" sz="28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多</m:t>
                          </m:r>
                        </m:sub>
                      </m:sSub>
                      <m:r>
                        <a:rPr lang="zh-CN" altLang="en-US" sz="2800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800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zh-CN" altLang="en-US" sz="2800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•(</m:t>
                      </m:r>
                      <m:r>
                        <a:rPr lang="zh-CN" altLang="en-US" sz="2800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zh-CN" altLang="en-US" sz="2800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−1)</m:t>
                      </m:r>
                      <m:r>
                        <a:rPr lang="zh-CN" altLang="en-US" sz="2800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－</m:t>
                      </m:r>
                      <m:r>
                        <a:rPr lang="zh-CN" altLang="en-US" sz="2800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sz="2800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zh-CN" altLang="en-US" sz="2800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−1)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15363" name="Object 3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 bwMode="auto">
              <a:xfrm>
                <a:off x="1981200" y="1196752"/>
                <a:ext cx="8363272" cy="481965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364" name="AutoShape 4">
            <a:hlinkClick r:id="" action="ppaction://hlinkshowjump?jump=nextslide"/>
          </p:cNvPr>
          <p:cNvSpPr>
            <a:spLocks noChangeArrowheads="1"/>
          </p:cNvSpPr>
          <p:nvPr/>
        </p:nvSpPr>
        <p:spPr bwMode="auto">
          <a:xfrm>
            <a:off x="11403012" y="6166520"/>
            <a:ext cx="358775" cy="431800"/>
          </a:xfrm>
          <a:prstGeom prst="rightArrow">
            <a:avLst>
              <a:gd name="adj1" fmla="val 50000"/>
              <a:gd name="adj2" fmla="val 25000"/>
            </a:avLst>
          </a:prstGeom>
          <a:gradFill rotWithShape="1">
            <a:gsLst>
              <a:gs pos="0">
                <a:srgbClr val="5E9EFF"/>
              </a:gs>
              <a:gs pos="20000">
                <a:srgbClr val="85C2FF"/>
              </a:gs>
              <a:gs pos="35001">
                <a:srgbClr val="C4D6EB"/>
              </a:gs>
              <a:gs pos="50000">
                <a:srgbClr val="FFEBFA"/>
              </a:gs>
              <a:gs pos="64999">
                <a:srgbClr val="C4D6EB"/>
              </a:gs>
              <a:gs pos="80000">
                <a:srgbClr val="85C2FF"/>
              </a:gs>
              <a:gs pos="100000">
                <a:srgbClr val="5E9EFF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6032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18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dirty="0"/>
              <a:t>GNSS</a:t>
            </a:r>
            <a:r>
              <a:rPr lang="zh-CN" altLang="en-US" dirty="0"/>
              <a:t>网同步图形与独立边</a:t>
            </a:r>
          </a:p>
        </p:txBody>
      </p:sp>
      <p:pic>
        <p:nvPicPr>
          <p:cNvPr id="16387" name="Picture 3" descr="t8-1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000376" y="1700214"/>
            <a:ext cx="6480175" cy="45307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6388" name="AutoShape 4">
            <a:hlinkClick r:id="" action="ppaction://hlinkshowjump?jump=nextslide"/>
          </p:cNvPr>
          <p:cNvSpPr>
            <a:spLocks noChangeArrowheads="1"/>
          </p:cNvSpPr>
          <p:nvPr/>
        </p:nvSpPr>
        <p:spPr bwMode="auto">
          <a:xfrm>
            <a:off x="11403012" y="6230939"/>
            <a:ext cx="358775" cy="431800"/>
          </a:xfrm>
          <a:prstGeom prst="rightArrow">
            <a:avLst>
              <a:gd name="adj1" fmla="val 50000"/>
              <a:gd name="adj2" fmla="val 25000"/>
            </a:avLst>
          </a:prstGeom>
          <a:gradFill rotWithShape="1">
            <a:gsLst>
              <a:gs pos="0">
                <a:srgbClr val="5E9EFF"/>
              </a:gs>
              <a:gs pos="20000">
                <a:srgbClr val="85C2FF"/>
              </a:gs>
              <a:gs pos="35001">
                <a:srgbClr val="C4D6EB"/>
              </a:gs>
              <a:gs pos="50000">
                <a:srgbClr val="FFEBFA"/>
              </a:gs>
              <a:gs pos="64999">
                <a:srgbClr val="C4D6EB"/>
              </a:gs>
              <a:gs pos="80000">
                <a:srgbClr val="85C2FF"/>
              </a:gs>
              <a:gs pos="100000">
                <a:srgbClr val="5E9EFF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6032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66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/>
              <a:t>独立边的不同选择</a:t>
            </a:r>
          </a:p>
        </p:txBody>
      </p:sp>
      <p:pic>
        <p:nvPicPr>
          <p:cNvPr id="17411" name="Picture 3" descr="t8-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495551" y="1700214"/>
            <a:ext cx="7343775" cy="43465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7412" name="AutoShape 4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33337" y="6381750"/>
            <a:ext cx="576263" cy="476250"/>
          </a:xfrm>
          <a:prstGeom prst="moon">
            <a:avLst>
              <a:gd name="adj" fmla="val 50000"/>
            </a:avLst>
          </a:prstGeom>
          <a:gradFill rotWithShape="1">
            <a:gsLst>
              <a:gs pos="0">
                <a:srgbClr val="5E9EFF"/>
              </a:gs>
              <a:gs pos="20000">
                <a:srgbClr val="85C2FF"/>
              </a:gs>
              <a:gs pos="35001">
                <a:srgbClr val="C4D6EB"/>
              </a:gs>
              <a:gs pos="50000">
                <a:srgbClr val="FFEBFA"/>
              </a:gs>
              <a:gs pos="64999">
                <a:srgbClr val="C4D6EB"/>
              </a:gs>
              <a:gs pos="80000">
                <a:srgbClr val="85C2FF"/>
              </a:gs>
              <a:gs pos="100000">
                <a:srgbClr val="5E9EFF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6032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E3E3F789-744D-48B6-86F3-CA21C9903FBC}"/>
              </a:ext>
            </a:extLst>
          </p:cNvPr>
          <p:cNvSpPr/>
          <p:nvPr/>
        </p:nvSpPr>
        <p:spPr bwMode="auto">
          <a:xfrm>
            <a:off x="5375920" y="5517232"/>
            <a:ext cx="432048" cy="288032"/>
          </a:xfrm>
          <a:prstGeom prst="rect">
            <a:avLst/>
          </a:prstGeom>
          <a:solidFill>
            <a:schemeClr val="tx1"/>
          </a:solidFill>
          <a:ln w="603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4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sz="4800"/>
              <a:t>网的图形设计</a:t>
            </a:r>
          </a:p>
        </p:txBody>
      </p:sp>
      <p:sp>
        <p:nvSpPr>
          <p:cNvPr id="21811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783632" y="1426644"/>
            <a:ext cx="5843588" cy="5156718"/>
          </a:xfrm>
        </p:spPr>
        <p:txBody>
          <a:bodyPr/>
          <a:lstStyle/>
          <a:p>
            <a:pPr eaLnBrk="1" hangingPunct="1">
              <a:lnSpc>
                <a:spcPct val="120000"/>
              </a:lnSpc>
              <a:defRPr/>
            </a:pPr>
            <a:r>
              <a:rPr lang="zh-CN" altLang="en-US" sz="2800" dirty="0"/>
              <a:t>常用的布网形式</a:t>
            </a:r>
          </a:p>
          <a:p>
            <a:pPr lvl="1" eaLnBrk="1" hangingPunct="1">
              <a:lnSpc>
                <a:spcPct val="120000"/>
              </a:lnSpc>
              <a:defRPr/>
            </a:pPr>
            <a:r>
              <a:rPr lang="zh-CN" altLang="en-US" sz="2400" dirty="0">
                <a:ea typeface="华文细黑" pitchFamily="2" charset="-122"/>
                <a:hlinkClick r:id="rId3" action="ppaction://hlinksldjump"/>
              </a:rPr>
              <a:t>点连式</a:t>
            </a:r>
            <a:endParaRPr lang="zh-CN" altLang="en-US" sz="2400" dirty="0">
              <a:ea typeface="华文细黑" pitchFamily="2" charset="-122"/>
            </a:endParaRPr>
          </a:p>
          <a:p>
            <a:pPr lvl="1" eaLnBrk="1" hangingPunct="1">
              <a:lnSpc>
                <a:spcPct val="120000"/>
              </a:lnSpc>
              <a:defRPr/>
            </a:pPr>
            <a:r>
              <a:rPr lang="zh-CN" altLang="en-US" sz="2400" dirty="0">
                <a:ea typeface="华文细黑" pitchFamily="2" charset="-122"/>
                <a:hlinkClick r:id="rId4" action="ppaction://hlinksldjump"/>
              </a:rPr>
              <a:t>边连式</a:t>
            </a:r>
            <a:endParaRPr lang="zh-CN" altLang="en-US" sz="2400" dirty="0">
              <a:ea typeface="华文细黑" pitchFamily="2" charset="-122"/>
            </a:endParaRPr>
          </a:p>
          <a:p>
            <a:pPr lvl="1" eaLnBrk="1" hangingPunct="1">
              <a:lnSpc>
                <a:spcPct val="120000"/>
              </a:lnSpc>
              <a:defRPr/>
            </a:pPr>
            <a:r>
              <a:rPr lang="zh-CN" altLang="en-US" sz="2400" dirty="0">
                <a:ea typeface="华文细黑" pitchFamily="2" charset="-122"/>
                <a:hlinkClick r:id="rId5" action="ppaction://hlinksldjump"/>
              </a:rPr>
              <a:t>网连式</a:t>
            </a:r>
            <a:endParaRPr lang="zh-CN" altLang="en-US" sz="2400" dirty="0">
              <a:ea typeface="华文细黑" pitchFamily="2" charset="-122"/>
            </a:endParaRPr>
          </a:p>
          <a:p>
            <a:pPr lvl="1" eaLnBrk="1" hangingPunct="1">
              <a:lnSpc>
                <a:spcPct val="120000"/>
              </a:lnSpc>
              <a:defRPr/>
            </a:pPr>
            <a:r>
              <a:rPr lang="zh-CN" altLang="en-US" sz="2400" dirty="0">
                <a:ea typeface="华文细黑" pitchFamily="2" charset="-122"/>
              </a:rPr>
              <a:t>边点</a:t>
            </a:r>
            <a:r>
              <a:rPr lang="zh-CN" altLang="en-US" sz="2400" dirty="0">
                <a:ea typeface="华文细黑" pitchFamily="2" charset="-122"/>
                <a:hlinkClick r:id="rId6" action="ppaction://hlinksldjump"/>
              </a:rPr>
              <a:t>混合</a:t>
            </a:r>
            <a:r>
              <a:rPr lang="zh-CN" altLang="en-US" sz="2400" dirty="0">
                <a:ea typeface="华文细黑" pitchFamily="2" charset="-122"/>
              </a:rPr>
              <a:t>连接式</a:t>
            </a:r>
          </a:p>
          <a:p>
            <a:pPr lvl="1" eaLnBrk="1" hangingPunct="1">
              <a:lnSpc>
                <a:spcPct val="120000"/>
              </a:lnSpc>
              <a:defRPr/>
            </a:pPr>
            <a:r>
              <a:rPr lang="zh-CN" altLang="en-US" sz="2400" dirty="0">
                <a:ea typeface="华文细黑" pitchFamily="2" charset="-122"/>
                <a:hlinkClick r:id="rId7" action="ppaction://hlinksldjump"/>
              </a:rPr>
              <a:t>三角锁</a:t>
            </a:r>
            <a:r>
              <a:rPr lang="zh-CN" altLang="en-US" sz="2400" dirty="0">
                <a:ea typeface="华文细黑" pitchFamily="2" charset="-122"/>
              </a:rPr>
              <a:t>（多边形）连接</a:t>
            </a:r>
          </a:p>
          <a:p>
            <a:pPr lvl="1" eaLnBrk="1" hangingPunct="1">
              <a:lnSpc>
                <a:spcPct val="120000"/>
              </a:lnSpc>
              <a:defRPr/>
            </a:pPr>
            <a:r>
              <a:rPr lang="zh-CN" altLang="en-US" sz="2400" dirty="0">
                <a:ea typeface="华文细黑" pitchFamily="2" charset="-122"/>
                <a:hlinkClick r:id="rId8" action="ppaction://hlinksldjump"/>
              </a:rPr>
              <a:t>导线</a:t>
            </a:r>
            <a:r>
              <a:rPr lang="zh-CN" altLang="en-US" sz="2400" dirty="0">
                <a:ea typeface="华文细黑" pitchFamily="2" charset="-122"/>
              </a:rPr>
              <a:t>图形连接</a:t>
            </a:r>
          </a:p>
          <a:p>
            <a:pPr lvl="1" eaLnBrk="1" hangingPunct="1">
              <a:lnSpc>
                <a:spcPct val="120000"/>
              </a:lnSpc>
              <a:defRPr/>
            </a:pPr>
            <a:r>
              <a:rPr lang="zh-CN" altLang="en-US" sz="2400" dirty="0">
                <a:ea typeface="华文细黑" pitchFamily="2" charset="-122"/>
                <a:hlinkClick r:id="rId9" action="ppaction://hlinksldjump"/>
              </a:rPr>
              <a:t>星形</a:t>
            </a:r>
            <a:r>
              <a:rPr lang="zh-CN" altLang="en-US" sz="2400" dirty="0">
                <a:ea typeface="华文细黑" pitchFamily="2" charset="-122"/>
              </a:rPr>
              <a:t>布设</a:t>
            </a:r>
          </a:p>
          <a:p>
            <a:pPr eaLnBrk="1" hangingPunct="1">
              <a:lnSpc>
                <a:spcPct val="120000"/>
              </a:lnSpc>
              <a:defRPr/>
            </a:pPr>
            <a:r>
              <a:rPr lang="zh-CN" altLang="en-US" sz="2800" dirty="0"/>
              <a:t>布网的</a:t>
            </a:r>
            <a:r>
              <a:rPr lang="zh-CN" altLang="en-US" sz="2800" dirty="0">
                <a:hlinkClick r:id="rId10" action="ppaction://hlinksldjump"/>
              </a:rPr>
              <a:t>注意事项</a:t>
            </a:r>
            <a:endParaRPr lang="zh-CN" altLang="en-US" sz="2800" dirty="0"/>
          </a:p>
          <a:p>
            <a:pPr eaLnBrk="1" hangingPunct="1">
              <a:lnSpc>
                <a:spcPct val="120000"/>
              </a:lnSpc>
              <a:defRPr/>
            </a:pPr>
            <a:endParaRPr lang="zh-CN" altLang="en-US" sz="2800" dirty="0"/>
          </a:p>
        </p:txBody>
      </p:sp>
      <p:sp>
        <p:nvSpPr>
          <p:cNvPr id="18436" name="AutoShape 4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8191" y="6381750"/>
            <a:ext cx="576263" cy="476250"/>
          </a:xfrm>
          <a:prstGeom prst="moon">
            <a:avLst>
              <a:gd name="adj" fmla="val 50000"/>
            </a:avLst>
          </a:prstGeom>
          <a:gradFill rotWithShape="1">
            <a:gsLst>
              <a:gs pos="0">
                <a:srgbClr val="5E9EFF"/>
              </a:gs>
              <a:gs pos="20000">
                <a:srgbClr val="85C2FF"/>
              </a:gs>
              <a:gs pos="35001">
                <a:srgbClr val="C4D6EB"/>
              </a:gs>
              <a:gs pos="50000">
                <a:srgbClr val="FFEBFA"/>
              </a:gs>
              <a:gs pos="64999">
                <a:srgbClr val="C4D6EB"/>
              </a:gs>
              <a:gs pos="80000">
                <a:srgbClr val="85C2FF"/>
              </a:gs>
              <a:gs pos="100000">
                <a:srgbClr val="5E9EFF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6032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62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/>
              <a:t>点连式</a:t>
            </a:r>
          </a:p>
        </p:txBody>
      </p:sp>
      <p:sp>
        <p:nvSpPr>
          <p:cNvPr id="220163" name="Rectangle 3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sz="2800"/>
              <a:t>1.</a:t>
            </a:r>
            <a:r>
              <a:rPr lang="zh-CN" altLang="en-US" sz="2800"/>
              <a:t>点连式</a:t>
            </a:r>
          </a:p>
          <a:p>
            <a:pPr eaLnBrk="1" hangingPunct="1">
              <a:defRPr/>
            </a:pPr>
            <a:r>
              <a:rPr lang="zh-CN" altLang="en-US" sz="2800"/>
              <a:t>特点：</a:t>
            </a:r>
          </a:p>
          <a:p>
            <a:pPr lvl="1" eaLnBrk="1" hangingPunct="1">
              <a:defRPr/>
            </a:pPr>
            <a:r>
              <a:rPr lang="zh-CN" altLang="en-US" sz="2400"/>
              <a:t>图形几何强度很弱</a:t>
            </a:r>
          </a:p>
          <a:p>
            <a:pPr lvl="1" eaLnBrk="1" hangingPunct="1">
              <a:defRPr/>
            </a:pPr>
            <a:r>
              <a:rPr lang="zh-CN" altLang="en-US" sz="2400"/>
              <a:t>非同步图形闭合条件少</a:t>
            </a:r>
          </a:p>
          <a:p>
            <a:pPr lvl="1" eaLnBrk="1" hangingPunct="1">
              <a:defRPr/>
            </a:pPr>
            <a:endParaRPr lang="zh-CN" altLang="en-US" sz="2400"/>
          </a:p>
        </p:txBody>
      </p:sp>
      <p:pic>
        <p:nvPicPr>
          <p:cNvPr id="19460" name="Picture 4" descr="t8-3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527800" y="1773239"/>
            <a:ext cx="4140200" cy="40735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9461" name="AutoShape 5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33337" y="6381750"/>
            <a:ext cx="576263" cy="476250"/>
          </a:xfrm>
          <a:prstGeom prst="moon">
            <a:avLst>
              <a:gd name="adj" fmla="val 50000"/>
            </a:avLst>
          </a:prstGeom>
          <a:gradFill rotWithShape="1">
            <a:gsLst>
              <a:gs pos="0">
                <a:srgbClr val="5E9EFF"/>
              </a:gs>
              <a:gs pos="20000">
                <a:srgbClr val="85C2FF"/>
              </a:gs>
              <a:gs pos="35001">
                <a:srgbClr val="C4D6EB"/>
              </a:gs>
              <a:gs pos="50000">
                <a:srgbClr val="FFEBFA"/>
              </a:gs>
              <a:gs pos="64999">
                <a:srgbClr val="C4D6EB"/>
              </a:gs>
              <a:gs pos="80000">
                <a:srgbClr val="85C2FF"/>
              </a:gs>
              <a:gs pos="100000">
                <a:srgbClr val="5E9EFF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6032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</p:spTree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210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/>
              <a:t>边连式</a:t>
            </a:r>
          </a:p>
        </p:txBody>
      </p:sp>
      <p:sp>
        <p:nvSpPr>
          <p:cNvPr id="222211" name="Rectangle 3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sz="2800" dirty="0"/>
              <a:t>2.</a:t>
            </a:r>
            <a:r>
              <a:rPr lang="zh-CN" altLang="en-US" sz="2800" dirty="0"/>
              <a:t>边连式</a:t>
            </a:r>
          </a:p>
          <a:p>
            <a:pPr eaLnBrk="1" hangingPunct="1">
              <a:defRPr/>
            </a:pPr>
            <a:r>
              <a:rPr lang="zh-CN" altLang="en-US" sz="2800" dirty="0"/>
              <a:t>特点：</a:t>
            </a:r>
          </a:p>
          <a:p>
            <a:pPr lvl="1" eaLnBrk="1" hangingPunct="1">
              <a:defRPr/>
            </a:pPr>
            <a:r>
              <a:rPr lang="zh-CN" altLang="en-US" sz="2400" dirty="0"/>
              <a:t>图形几何强度较高</a:t>
            </a:r>
          </a:p>
          <a:p>
            <a:pPr lvl="1" eaLnBrk="1" hangingPunct="1">
              <a:defRPr/>
            </a:pPr>
            <a:r>
              <a:rPr lang="zh-CN" altLang="en-US" sz="2400" dirty="0"/>
              <a:t>较多的</a:t>
            </a:r>
            <a:r>
              <a:rPr lang="zh-CN" altLang="en-US" sz="2400" dirty="0">
                <a:solidFill>
                  <a:srgbClr val="FFFF00"/>
                </a:solidFill>
              </a:rPr>
              <a:t>复测边</a:t>
            </a:r>
            <a:r>
              <a:rPr lang="zh-CN" altLang="en-US" sz="2400" dirty="0"/>
              <a:t>和</a:t>
            </a:r>
            <a:r>
              <a:rPr lang="zh-CN" altLang="en-US" sz="2400" dirty="0">
                <a:solidFill>
                  <a:srgbClr val="FFFF00"/>
                </a:solidFill>
              </a:rPr>
              <a:t>非同步图形闭合</a:t>
            </a:r>
            <a:r>
              <a:rPr lang="zh-CN" altLang="en-US" sz="2400" dirty="0"/>
              <a:t>条件</a:t>
            </a:r>
          </a:p>
          <a:p>
            <a:pPr lvl="1" eaLnBrk="1" hangingPunct="1">
              <a:defRPr/>
            </a:pPr>
            <a:r>
              <a:rPr lang="zh-CN" altLang="en-US" sz="2400" dirty="0"/>
              <a:t>观测时段增加</a:t>
            </a:r>
          </a:p>
          <a:p>
            <a:pPr lvl="1" eaLnBrk="1" hangingPunct="1">
              <a:defRPr/>
            </a:pPr>
            <a:endParaRPr lang="zh-CN" altLang="en-US" sz="2400" dirty="0"/>
          </a:p>
          <a:p>
            <a:pPr eaLnBrk="1" hangingPunct="1">
              <a:defRPr/>
            </a:pPr>
            <a:endParaRPr lang="zh-CN" altLang="en-US" sz="2800" dirty="0"/>
          </a:p>
        </p:txBody>
      </p:sp>
      <p:pic>
        <p:nvPicPr>
          <p:cNvPr id="20484" name="Picture 4" descr="t8-4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096001" y="1628776"/>
            <a:ext cx="4321175" cy="42513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0485" name="AutoShape 6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33337" y="6345237"/>
            <a:ext cx="576263" cy="476250"/>
          </a:xfrm>
          <a:prstGeom prst="moon">
            <a:avLst>
              <a:gd name="adj" fmla="val 50000"/>
            </a:avLst>
          </a:prstGeom>
          <a:gradFill rotWithShape="1">
            <a:gsLst>
              <a:gs pos="0">
                <a:srgbClr val="5E9EFF"/>
              </a:gs>
              <a:gs pos="20000">
                <a:srgbClr val="85C2FF"/>
              </a:gs>
              <a:gs pos="35001">
                <a:srgbClr val="C4D6EB"/>
              </a:gs>
              <a:gs pos="50000">
                <a:srgbClr val="FFEBFA"/>
              </a:gs>
              <a:gs pos="64999">
                <a:srgbClr val="C4D6EB"/>
              </a:gs>
              <a:gs pos="80000">
                <a:srgbClr val="85C2FF"/>
              </a:gs>
              <a:gs pos="100000">
                <a:srgbClr val="5E9EFF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6032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82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dirty="0"/>
              <a:t>GNSS</a:t>
            </a:r>
            <a:r>
              <a:rPr lang="zh-CN" altLang="en-US" dirty="0"/>
              <a:t>测量定位方法分类</a:t>
            </a:r>
          </a:p>
        </p:txBody>
      </p:sp>
      <p:sp>
        <p:nvSpPr>
          <p:cNvPr id="1996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67608" y="1600200"/>
            <a:ext cx="7871792" cy="48768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defRPr/>
            </a:pPr>
            <a:r>
              <a:rPr lang="zh-CN" altLang="en-US" sz="2800" dirty="0"/>
              <a:t>定位模式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zh-CN" altLang="en-US" sz="2300" dirty="0"/>
              <a:t>绝对定位（单点定位）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zh-CN" altLang="en-US" sz="2300" dirty="0"/>
              <a:t>相对定位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zh-CN" altLang="en-US" sz="2300" dirty="0"/>
              <a:t>差分定位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zh-CN" altLang="en-US" sz="2800" dirty="0"/>
              <a:t>定位时接收机天线的运动状态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zh-CN" altLang="en-US" sz="2300" dirty="0"/>
              <a:t>静态定位－天线相对于地固坐标系静止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zh-CN" altLang="en-US" sz="2300" dirty="0"/>
              <a:t>动态定位－天线相对于地固坐标系运动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zh-CN" altLang="en-US" sz="2800" dirty="0"/>
              <a:t>获得定位结果的时效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zh-CN" altLang="en-US" sz="2300" dirty="0"/>
              <a:t>事后定位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zh-CN" altLang="en-US" sz="2300" dirty="0"/>
              <a:t>实时定位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zh-CN" altLang="en-US" sz="2800" dirty="0"/>
              <a:t>观测值类型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zh-CN" altLang="en-US" sz="2300" dirty="0"/>
              <a:t>伪距测量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zh-CN" altLang="en-US" sz="2300" dirty="0"/>
              <a:t>载波相位测量</a:t>
            </a:r>
          </a:p>
        </p:txBody>
      </p:sp>
      <p:pic>
        <p:nvPicPr>
          <p:cNvPr id="5124" name="Picture 4" descr="photo of GPS monumen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0917" y="1122405"/>
            <a:ext cx="2555875" cy="214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9685" name="Picture 5" descr="p3m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065" y="4485788"/>
            <a:ext cx="1752600" cy="1279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6" name="Picture 6" descr="image_gps_closeup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9853" y="4476793"/>
            <a:ext cx="3581400" cy="237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7" name="Picture 7"/>
          <p:cNvPicPr>
            <a:picLocks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765" y="1417638"/>
            <a:ext cx="1981200" cy="2209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128" name="AutoShape 8"/>
          <p:cNvSpPr>
            <a:spLocks noChangeArrowheads="1"/>
          </p:cNvSpPr>
          <p:nvPr/>
        </p:nvSpPr>
        <p:spPr bwMode="auto">
          <a:xfrm>
            <a:off x="9625013" y="115889"/>
            <a:ext cx="1008062" cy="936625"/>
          </a:xfrm>
          <a:prstGeom prst="sun">
            <a:avLst>
              <a:gd name="adj" fmla="val 25000"/>
            </a:avLst>
          </a:prstGeom>
          <a:noFill/>
          <a:ln w="603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zh-CN" altLang="en-US" b="1"/>
              <a:t>回顾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6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1996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1996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1996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27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6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4" dur="80"/>
                                        <p:tgtEl>
                                          <p:spTgt spid="1996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5" dur="80"/>
                                        <p:tgtEl>
                                          <p:spTgt spid="1996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80"/>
                                        <p:tgtEl>
                                          <p:spTgt spid="1996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7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6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1" dur="80"/>
                                        <p:tgtEl>
                                          <p:spTgt spid="1996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2" dur="80"/>
                                        <p:tgtEl>
                                          <p:spTgt spid="1996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" dur="80"/>
                                        <p:tgtEl>
                                          <p:spTgt spid="1996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7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6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8" dur="80"/>
                                        <p:tgtEl>
                                          <p:spTgt spid="1996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9" dur="80"/>
                                        <p:tgtEl>
                                          <p:spTgt spid="1996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80"/>
                                        <p:tgtEl>
                                          <p:spTgt spid="1996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7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6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35" dur="80"/>
                                        <p:tgtEl>
                                          <p:spTgt spid="1996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36" dur="80"/>
                                        <p:tgtEl>
                                          <p:spTgt spid="1996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7" dur="80"/>
                                        <p:tgtEl>
                                          <p:spTgt spid="1996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7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6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42" dur="80"/>
                                        <p:tgtEl>
                                          <p:spTgt spid="1996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43" dur="80"/>
                                        <p:tgtEl>
                                          <p:spTgt spid="1996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80"/>
                                        <p:tgtEl>
                                          <p:spTgt spid="1996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27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6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53" dur="80"/>
                                        <p:tgtEl>
                                          <p:spTgt spid="1996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54" dur="80"/>
                                        <p:tgtEl>
                                          <p:spTgt spid="1996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5" dur="80"/>
                                        <p:tgtEl>
                                          <p:spTgt spid="1996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27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68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60" dur="80"/>
                                        <p:tgtEl>
                                          <p:spTgt spid="19968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61" dur="80"/>
                                        <p:tgtEl>
                                          <p:spTgt spid="19968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2" dur="80"/>
                                        <p:tgtEl>
                                          <p:spTgt spid="19968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27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68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67" dur="80"/>
                                        <p:tgtEl>
                                          <p:spTgt spid="19968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68" dur="80"/>
                                        <p:tgtEl>
                                          <p:spTgt spid="19968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9" dur="80"/>
                                        <p:tgtEl>
                                          <p:spTgt spid="19968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 nodeType="clickPar">
                      <p:stCondLst>
                        <p:cond delay="indefinite"/>
                      </p:stCondLst>
                      <p:childTnLst>
                        <p:par>
                          <p:cTn id="7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2" presetID="27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68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4" dur="80"/>
                                        <p:tgtEl>
                                          <p:spTgt spid="19968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75" dur="80"/>
                                        <p:tgtEl>
                                          <p:spTgt spid="19968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6" dur="80"/>
                                        <p:tgtEl>
                                          <p:spTgt spid="19968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 nodeType="clickPar">
                      <p:stCondLst>
                        <p:cond delay="indefinite"/>
                      </p:stCondLst>
                      <p:childTnLst>
                        <p:par>
                          <p:cTn id="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9" presetID="27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68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81" dur="80"/>
                                        <p:tgtEl>
                                          <p:spTgt spid="19968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2" dur="80"/>
                                        <p:tgtEl>
                                          <p:spTgt spid="19968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3" dur="80"/>
                                        <p:tgtEl>
                                          <p:spTgt spid="19968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 nodeType="clickPar">
                      <p:stCondLst>
                        <p:cond delay="indefinite"/>
                      </p:stCondLst>
                      <p:childTnLst>
                        <p:par>
                          <p:cTn id="8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6" presetID="27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68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88" dur="80"/>
                                        <p:tgtEl>
                                          <p:spTgt spid="19968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9" dur="80"/>
                                        <p:tgtEl>
                                          <p:spTgt spid="19968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0" dur="80"/>
                                        <p:tgtEl>
                                          <p:spTgt spid="19968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ChangeArrowheads="1"/>
          </p:cNvSpPr>
          <p:nvPr/>
        </p:nvSpPr>
        <p:spPr bwMode="auto">
          <a:xfrm>
            <a:off x="4583832" y="4077072"/>
            <a:ext cx="2664296" cy="1872208"/>
          </a:xfrm>
          <a:prstGeom prst="rect">
            <a:avLst/>
          </a:prstGeom>
          <a:solidFill>
            <a:schemeClr val="tx1"/>
          </a:solidFill>
          <a:ln w="349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24259" name="Rectangle 3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dirty="0"/>
              <a:t>网连式</a:t>
            </a:r>
          </a:p>
        </p:txBody>
      </p:sp>
      <p:sp>
        <p:nvSpPr>
          <p:cNvPr id="224260" name="Rectangle 4"/>
          <p:cNvSpPr>
            <a:spLocks noGrp="1" noChangeArrowheads="1"/>
          </p:cNvSpPr>
          <p:nvPr>
            <p:ph type="body" sz="half" idx="1"/>
          </p:nvPr>
        </p:nvSpPr>
        <p:spPr>
          <a:xfrm>
            <a:off x="1981200" y="1600201"/>
            <a:ext cx="8218488" cy="2190379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CN" sz="2800" dirty="0"/>
              <a:t>3.</a:t>
            </a:r>
            <a:r>
              <a:rPr lang="zh-CN" altLang="en-US" sz="2800" dirty="0"/>
              <a:t>网连式</a:t>
            </a:r>
          </a:p>
          <a:p>
            <a:pPr lvl="1" algn="just" eaLnBrk="1" hangingPunct="1">
              <a:defRPr/>
            </a:pPr>
            <a:r>
              <a:rPr lang="zh-CN" altLang="en-US" sz="2400" dirty="0"/>
              <a:t>形式：相邻的同步图形间有</a:t>
            </a:r>
            <a:r>
              <a:rPr lang="en-US" altLang="zh-CN" sz="2400" dirty="0"/>
              <a:t>3</a:t>
            </a:r>
            <a:r>
              <a:rPr lang="zh-CN" altLang="en-US" sz="2400" dirty="0"/>
              <a:t>个（含</a:t>
            </a:r>
            <a:r>
              <a:rPr lang="en-US" altLang="zh-CN" sz="2400" dirty="0"/>
              <a:t>3</a:t>
            </a:r>
            <a:r>
              <a:rPr lang="zh-CN" altLang="en-US" sz="2400" dirty="0"/>
              <a:t>个）以上的公共点相连。</a:t>
            </a:r>
          </a:p>
          <a:p>
            <a:pPr lvl="1" algn="just" eaLnBrk="1" hangingPunct="1">
              <a:defRPr/>
            </a:pPr>
            <a:r>
              <a:rPr lang="zh-CN" altLang="en-US" sz="2400" dirty="0"/>
              <a:t>优点：图形强度最强。</a:t>
            </a:r>
          </a:p>
          <a:p>
            <a:pPr lvl="1" algn="just" eaLnBrk="1" hangingPunct="1">
              <a:defRPr/>
            </a:pPr>
            <a:r>
              <a:rPr lang="zh-CN" altLang="en-US" sz="2400" dirty="0"/>
              <a:t>缺点：作业效率低。</a:t>
            </a:r>
          </a:p>
        </p:txBody>
      </p:sp>
      <p:sp>
        <p:nvSpPr>
          <p:cNvPr id="21511" name="AutoShape 6"/>
          <p:cNvSpPr>
            <a:spLocks noChangeAspect="1" noChangeArrowheads="1" noTextEdit="1"/>
          </p:cNvSpPr>
          <p:nvPr/>
        </p:nvSpPr>
        <p:spPr bwMode="auto">
          <a:xfrm>
            <a:off x="4008439" y="3933826"/>
            <a:ext cx="4751387" cy="2392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1513" name="Line 8"/>
          <p:cNvSpPr>
            <a:spLocks noChangeShapeType="1"/>
          </p:cNvSpPr>
          <p:nvPr/>
        </p:nvSpPr>
        <p:spPr bwMode="auto">
          <a:xfrm>
            <a:off x="5789614" y="4448175"/>
            <a:ext cx="1587" cy="1371600"/>
          </a:xfrm>
          <a:prstGeom prst="line">
            <a:avLst/>
          </a:prstGeom>
          <a:noFill/>
          <a:ln w="158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1514" name="Line 9"/>
          <p:cNvSpPr>
            <a:spLocks noChangeShapeType="1"/>
          </p:cNvSpPr>
          <p:nvPr/>
        </p:nvSpPr>
        <p:spPr bwMode="auto">
          <a:xfrm flipV="1">
            <a:off x="5789614" y="4211638"/>
            <a:ext cx="790575" cy="236538"/>
          </a:xfrm>
          <a:prstGeom prst="line">
            <a:avLst/>
          </a:prstGeom>
          <a:noFill/>
          <a:ln w="15875">
            <a:solidFill>
              <a:srgbClr val="000000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1515" name="Line 10"/>
          <p:cNvSpPr>
            <a:spLocks noChangeShapeType="1"/>
          </p:cNvSpPr>
          <p:nvPr/>
        </p:nvSpPr>
        <p:spPr bwMode="auto">
          <a:xfrm>
            <a:off x="6580189" y="4211638"/>
            <a:ext cx="1587" cy="922338"/>
          </a:xfrm>
          <a:prstGeom prst="line">
            <a:avLst/>
          </a:prstGeom>
          <a:noFill/>
          <a:ln w="15875">
            <a:solidFill>
              <a:srgbClr val="000000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1516" name="Rectangle 11"/>
          <p:cNvSpPr>
            <a:spLocks noChangeArrowheads="1"/>
          </p:cNvSpPr>
          <p:nvPr/>
        </p:nvSpPr>
        <p:spPr bwMode="auto">
          <a:xfrm>
            <a:off x="5592763" y="4962526"/>
            <a:ext cx="398462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1517" name="Rectangle 12"/>
          <p:cNvSpPr>
            <a:spLocks noChangeArrowheads="1"/>
          </p:cNvSpPr>
          <p:nvPr/>
        </p:nvSpPr>
        <p:spPr bwMode="auto">
          <a:xfrm>
            <a:off x="5732463" y="5038725"/>
            <a:ext cx="1143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>
                <a:solidFill>
                  <a:srgbClr val="000000"/>
                </a:solidFill>
                <a:latin typeface="Times New Roman" pitchFamily="18" charset="0"/>
              </a:rPr>
              <a:t>1</a:t>
            </a:r>
            <a:endParaRPr lang="en-US" altLang="zh-CN"/>
          </a:p>
        </p:txBody>
      </p:sp>
      <p:sp>
        <p:nvSpPr>
          <p:cNvPr id="21518" name="Rectangle 13"/>
          <p:cNvSpPr>
            <a:spLocks noChangeArrowheads="1"/>
          </p:cNvSpPr>
          <p:nvPr/>
        </p:nvSpPr>
        <p:spPr bwMode="auto">
          <a:xfrm>
            <a:off x="5988050" y="4619626"/>
            <a:ext cx="398462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1519" name="Rectangle 14"/>
          <p:cNvSpPr>
            <a:spLocks noChangeArrowheads="1"/>
          </p:cNvSpPr>
          <p:nvPr/>
        </p:nvSpPr>
        <p:spPr bwMode="auto">
          <a:xfrm>
            <a:off x="6127750" y="4695825"/>
            <a:ext cx="1143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>
                <a:solidFill>
                  <a:srgbClr val="000000"/>
                </a:solidFill>
                <a:latin typeface="Times New Roman" pitchFamily="18" charset="0"/>
              </a:rPr>
              <a:t>2</a:t>
            </a:r>
            <a:endParaRPr lang="en-US" altLang="zh-CN"/>
          </a:p>
        </p:txBody>
      </p:sp>
      <p:sp>
        <p:nvSpPr>
          <p:cNvPr id="21520" name="Rectangle 15"/>
          <p:cNvSpPr>
            <a:spLocks noChangeArrowheads="1"/>
          </p:cNvSpPr>
          <p:nvPr/>
        </p:nvSpPr>
        <p:spPr bwMode="auto">
          <a:xfrm>
            <a:off x="6240463" y="5373688"/>
            <a:ext cx="1143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</a:rPr>
              <a:t>3</a:t>
            </a:r>
            <a:endParaRPr lang="en-US" altLang="zh-CN" dirty="0"/>
          </a:p>
        </p:txBody>
      </p:sp>
      <p:sp>
        <p:nvSpPr>
          <p:cNvPr id="21510" name="AutoShape 17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1847851" y="6092825"/>
            <a:ext cx="576263" cy="476250"/>
          </a:xfrm>
          <a:prstGeom prst="moon">
            <a:avLst>
              <a:gd name="adj" fmla="val 50000"/>
            </a:avLst>
          </a:prstGeom>
          <a:gradFill rotWithShape="1">
            <a:gsLst>
              <a:gs pos="0">
                <a:srgbClr val="5E9EFF"/>
              </a:gs>
              <a:gs pos="20000">
                <a:srgbClr val="85C2FF"/>
              </a:gs>
              <a:gs pos="35001">
                <a:srgbClr val="C4D6EB"/>
              </a:gs>
              <a:gs pos="50000">
                <a:srgbClr val="FFEBFA"/>
              </a:gs>
              <a:gs pos="64999">
                <a:srgbClr val="C4D6EB"/>
              </a:gs>
              <a:gs pos="80000">
                <a:srgbClr val="85C2FF"/>
              </a:gs>
              <a:gs pos="100000">
                <a:srgbClr val="5E9EFF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6032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7" name="Line 10">
            <a:extLst>
              <a:ext uri="{FF2B5EF4-FFF2-40B4-BE49-F238E27FC236}">
                <a16:creationId xmlns:a16="http://schemas.microsoft.com/office/drawing/2014/main" id="{6BCB3772-AE95-4C21-8DF8-90FD836E022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997453" y="5133976"/>
            <a:ext cx="1582737" cy="1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8" name="Line 10">
            <a:extLst>
              <a:ext uri="{FF2B5EF4-FFF2-40B4-BE49-F238E27FC236}">
                <a16:creationId xmlns:a16="http://schemas.microsoft.com/office/drawing/2014/main" id="{9BC5D759-D9DF-43C6-9088-2032F5F9A8F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788027" y="4211637"/>
            <a:ext cx="792162" cy="1608138"/>
          </a:xfrm>
          <a:prstGeom prst="line">
            <a:avLst/>
          </a:prstGeom>
          <a:noFill/>
          <a:ln w="15875">
            <a:solidFill>
              <a:srgbClr val="000000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4" name="Line 10">
            <a:extLst>
              <a:ext uri="{FF2B5EF4-FFF2-40B4-BE49-F238E27FC236}">
                <a16:creationId xmlns:a16="http://schemas.microsoft.com/office/drawing/2014/main" id="{6FD6122F-AB07-4F8B-969C-8503D91F054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997453" y="4451351"/>
            <a:ext cx="795334" cy="685799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5" name="Line 10">
            <a:extLst>
              <a:ext uri="{FF2B5EF4-FFF2-40B4-BE49-F238E27FC236}">
                <a16:creationId xmlns:a16="http://schemas.microsoft.com/office/drawing/2014/main" id="{3AE93C5F-F8B2-4464-ADF4-F710D7188E7E}"/>
              </a:ext>
            </a:extLst>
          </p:cNvPr>
          <p:cNvSpPr>
            <a:spLocks noChangeShapeType="1"/>
          </p:cNvSpPr>
          <p:nvPr/>
        </p:nvSpPr>
        <p:spPr bwMode="auto">
          <a:xfrm>
            <a:off x="4995867" y="5137148"/>
            <a:ext cx="844552" cy="679451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6" name="Line 8">
            <a:extLst>
              <a:ext uri="{FF2B5EF4-FFF2-40B4-BE49-F238E27FC236}">
                <a16:creationId xmlns:a16="http://schemas.microsoft.com/office/drawing/2014/main" id="{4D893866-266D-41F8-826B-72F2F4222D8C}"/>
              </a:ext>
            </a:extLst>
          </p:cNvPr>
          <p:cNvSpPr>
            <a:spLocks noChangeShapeType="1"/>
          </p:cNvSpPr>
          <p:nvPr/>
        </p:nvSpPr>
        <p:spPr bwMode="auto">
          <a:xfrm>
            <a:off x="5794373" y="4448176"/>
            <a:ext cx="782642" cy="685801"/>
          </a:xfrm>
          <a:prstGeom prst="line">
            <a:avLst/>
          </a:prstGeom>
          <a:noFill/>
          <a:ln w="158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7" name="Line 8">
            <a:extLst>
              <a:ext uri="{FF2B5EF4-FFF2-40B4-BE49-F238E27FC236}">
                <a16:creationId xmlns:a16="http://schemas.microsoft.com/office/drawing/2014/main" id="{48931A34-F4A7-4D35-8B83-92D3C9706AD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784852" y="5137148"/>
            <a:ext cx="792163" cy="679445"/>
          </a:xfrm>
          <a:prstGeom prst="line">
            <a:avLst/>
          </a:prstGeom>
          <a:noFill/>
          <a:ln w="158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06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/>
              <a:t>边点混合连接式</a:t>
            </a:r>
          </a:p>
        </p:txBody>
      </p:sp>
      <p:sp>
        <p:nvSpPr>
          <p:cNvPr id="226307" name="Rectangle 3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 eaLnBrk="1" hangingPunct="1">
              <a:defRPr/>
            </a:pPr>
            <a:endParaRPr lang="zh-CN" altLang="en-US" sz="2800"/>
          </a:p>
          <a:p>
            <a:pPr eaLnBrk="1" hangingPunct="1">
              <a:defRPr/>
            </a:pPr>
            <a:r>
              <a:rPr lang="en-US" altLang="zh-CN" sz="2800"/>
              <a:t>4.</a:t>
            </a:r>
            <a:r>
              <a:rPr lang="zh-CN" altLang="en-US" sz="2800"/>
              <a:t>边点混合连接式</a:t>
            </a:r>
          </a:p>
        </p:txBody>
      </p:sp>
      <p:pic>
        <p:nvPicPr>
          <p:cNvPr id="22532" name="Picture 4" descr="t8-3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311901" y="1773238"/>
            <a:ext cx="4176713" cy="41084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26309" name="Freeform 5"/>
          <p:cNvSpPr>
            <a:spLocks/>
          </p:cNvSpPr>
          <p:nvPr/>
        </p:nvSpPr>
        <p:spPr bwMode="auto">
          <a:xfrm>
            <a:off x="6673850" y="3500438"/>
            <a:ext cx="863600" cy="1008062"/>
          </a:xfrm>
          <a:custGeom>
            <a:avLst/>
            <a:gdLst>
              <a:gd name="T0" fmla="*/ 0 w 544"/>
              <a:gd name="T1" fmla="*/ 0 h 635"/>
              <a:gd name="T2" fmla="*/ 431800 w 544"/>
              <a:gd name="T3" fmla="*/ 1008062 h 635"/>
              <a:gd name="T4" fmla="*/ 863600 w 544"/>
              <a:gd name="T5" fmla="*/ 215900 h 635"/>
              <a:gd name="T6" fmla="*/ 0 w 544"/>
              <a:gd name="T7" fmla="*/ 0 h 635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544" h="635">
                <a:moveTo>
                  <a:pt x="0" y="0"/>
                </a:moveTo>
                <a:lnTo>
                  <a:pt x="272" y="635"/>
                </a:lnTo>
                <a:lnTo>
                  <a:pt x="544" y="136"/>
                </a:lnTo>
                <a:lnTo>
                  <a:pt x="0" y="0"/>
                </a:lnTo>
                <a:close/>
              </a:path>
            </a:pathLst>
          </a:custGeom>
          <a:noFill/>
          <a:ln w="34925" cap="flat" cmpd="sng">
            <a:solidFill>
              <a:srgbClr val="FF0000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26310" name="Freeform 6"/>
          <p:cNvSpPr>
            <a:spLocks/>
          </p:cNvSpPr>
          <p:nvPr/>
        </p:nvSpPr>
        <p:spPr bwMode="auto">
          <a:xfrm>
            <a:off x="7532689" y="2997200"/>
            <a:ext cx="719137" cy="1366838"/>
          </a:xfrm>
          <a:custGeom>
            <a:avLst/>
            <a:gdLst>
              <a:gd name="T0" fmla="*/ 574993 w 454"/>
              <a:gd name="T1" fmla="*/ 0 h 862"/>
              <a:gd name="T2" fmla="*/ 0 w 454"/>
              <a:gd name="T3" fmla="*/ 718303 h 862"/>
              <a:gd name="T4" fmla="*/ 719137 w 454"/>
              <a:gd name="T5" fmla="*/ 1366838 h 862"/>
              <a:gd name="T6" fmla="*/ 574993 w 454"/>
              <a:gd name="T7" fmla="*/ 0 h 862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454" h="862">
                <a:moveTo>
                  <a:pt x="363" y="0"/>
                </a:moveTo>
                <a:lnTo>
                  <a:pt x="0" y="453"/>
                </a:lnTo>
                <a:lnTo>
                  <a:pt x="454" y="862"/>
                </a:lnTo>
                <a:lnTo>
                  <a:pt x="363" y="0"/>
                </a:lnTo>
                <a:close/>
              </a:path>
            </a:pathLst>
          </a:custGeom>
          <a:noFill/>
          <a:ln w="34925" cap="flat" cmpd="sng">
            <a:solidFill>
              <a:srgbClr val="FF0000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26311" name="Freeform 7"/>
          <p:cNvSpPr>
            <a:spLocks/>
          </p:cNvSpPr>
          <p:nvPr/>
        </p:nvSpPr>
        <p:spPr bwMode="auto">
          <a:xfrm>
            <a:off x="7748588" y="1989138"/>
            <a:ext cx="1008062" cy="1008062"/>
          </a:xfrm>
          <a:custGeom>
            <a:avLst/>
            <a:gdLst>
              <a:gd name="T0" fmla="*/ 0 w 635"/>
              <a:gd name="T1" fmla="*/ 0 h 635"/>
              <a:gd name="T2" fmla="*/ 1008062 w 635"/>
              <a:gd name="T3" fmla="*/ 215900 h 635"/>
              <a:gd name="T4" fmla="*/ 360362 w 635"/>
              <a:gd name="T5" fmla="*/ 1008062 h 635"/>
              <a:gd name="T6" fmla="*/ 0 w 635"/>
              <a:gd name="T7" fmla="*/ 0 h 635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635" h="635">
                <a:moveTo>
                  <a:pt x="0" y="0"/>
                </a:moveTo>
                <a:lnTo>
                  <a:pt x="635" y="136"/>
                </a:lnTo>
                <a:lnTo>
                  <a:pt x="227" y="635"/>
                </a:lnTo>
                <a:lnTo>
                  <a:pt x="0" y="0"/>
                </a:lnTo>
                <a:close/>
              </a:path>
            </a:pathLst>
          </a:custGeom>
          <a:noFill/>
          <a:ln w="34925" cap="flat" cmpd="sng">
            <a:solidFill>
              <a:srgbClr val="FF0000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26312" name="Freeform 8"/>
          <p:cNvSpPr>
            <a:spLocks/>
          </p:cNvSpPr>
          <p:nvPr/>
        </p:nvSpPr>
        <p:spPr bwMode="auto">
          <a:xfrm>
            <a:off x="9191625" y="2276476"/>
            <a:ext cx="865188" cy="936625"/>
          </a:xfrm>
          <a:custGeom>
            <a:avLst/>
            <a:gdLst>
              <a:gd name="T0" fmla="*/ 649288 w 545"/>
              <a:gd name="T1" fmla="*/ 0 h 590"/>
              <a:gd name="T2" fmla="*/ 865188 w 545"/>
              <a:gd name="T3" fmla="*/ 936625 h 590"/>
              <a:gd name="T4" fmla="*/ 0 w 545"/>
              <a:gd name="T5" fmla="*/ 720725 h 590"/>
              <a:gd name="T6" fmla="*/ 649288 w 545"/>
              <a:gd name="T7" fmla="*/ 0 h 59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545" h="590">
                <a:moveTo>
                  <a:pt x="409" y="0"/>
                </a:moveTo>
                <a:lnTo>
                  <a:pt x="545" y="590"/>
                </a:lnTo>
                <a:lnTo>
                  <a:pt x="0" y="454"/>
                </a:lnTo>
                <a:lnTo>
                  <a:pt x="409" y="0"/>
                </a:lnTo>
                <a:close/>
              </a:path>
            </a:pathLst>
          </a:custGeom>
          <a:noFill/>
          <a:ln w="34925" cap="flat" cmpd="sng">
            <a:solidFill>
              <a:srgbClr val="FF0000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26313" name="Freeform 9"/>
          <p:cNvSpPr>
            <a:spLocks/>
          </p:cNvSpPr>
          <p:nvPr/>
        </p:nvSpPr>
        <p:spPr bwMode="auto">
          <a:xfrm>
            <a:off x="6888164" y="2636838"/>
            <a:ext cx="1152525" cy="1079500"/>
          </a:xfrm>
          <a:custGeom>
            <a:avLst/>
            <a:gdLst>
              <a:gd name="T0" fmla="*/ 1152525 w 726"/>
              <a:gd name="T1" fmla="*/ 360363 h 680"/>
              <a:gd name="T2" fmla="*/ 0 w 726"/>
              <a:gd name="T3" fmla="*/ 0 h 680"/>
              <a:gd name="T4" fmla="*/ 647700 w 726"/>
              <a:gd name="T5" fmla="*/ 1079500 h 680"/>
              <a:gd name="T6" fmla="*/ 1152525 w 726"/>
              <a:gd name="T7" fmla="*/ 360363 h 68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726" h="680">
                <a:moveTo>
                  <a:pt x="726" y="227"/>
                </a:moveTo>
                <a:lnTo>
                  <a:pt x="0" y="0"/>
                </a:lnTo>
                <a:lnTo>
                  <a:pt x="408" y="680"/>
                </a:lnTo>
                <a:lnTo>
                  <a:pt x="726" y="227"/>
                </a:lnTo>
                <a:close/>
              </a:path>
            </a:pathLst>
          </a:custGeom>
          <a:pattFill prst="ltUpDiag">
            <a:fgClr>
              <a:schemeClr val="bg2"/>
            </a:fgClr>
            <a:bgClr>
              <a:schemeClr val="tx1"/>
            </a:bgClr>
          </a:pattFill>
          <a:ln w="34925" cap="flat" cmpd="sng">
            <a:solidFill>
              <a:schemeClr val="bg2"/>
            </a:solidFill>
            <a:prstDash val="solid"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26314" name="Freeform 10"/>
          <p:cNvSpPr>
            <a:spLocks/>
          </p:cNvSpPr>
          <p:nvPr/>
        </p:nvSpPr>
        <p:spPr bwMode="auto">
          <a:xfrm>
            <a:off x="8112126" y="2205039"/>
            <a:ext cx="1223963" cy="2160587"/>
          </a:xfrm>
          <a:custGeom>
            <a:avLst/>
            <a:gdLst>
              <a:gd name="T0" fmla="*/ 647700 w 771"/>
              <a:gd name="T1" fmla="*/ 0 h 1361"/>
              <a:gd name="T2" fmla="*/ 1079500 w 771"/>
              <a:gd name="T3" fmla="*/ 792162 h 1361"/>
              <a:gd name="T4" fmla="*/ 1223963 w 771"/>
              <a:gd name="T5" fmla="*/ 1728787 h 1361"/>
              <a:gd name="T6" fmla="*/ 144463 w 771"/>
              <a:gd name="T7" fmla="*/ 2160587 h 1361"/>
              <a:gd name="T8" fmla="*/ 0 w 771"/>
              <a:gd name="T9" fmla="*/ 792162 h 1361"/>
              <a:gd name="T10" fmla="*/ 647700 w 771"/>
              <a:gd name="T11" fmla="*/ 0 h 1361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771" h="1361">
                <a:moveTo>
                  <a:pt x="408" y="0"/>
                </a:moveTo>
                <a:lnTo>
                  <a:pt x="680" y="499"/>
                </a:lnTo>
                <a:lnTo>
                  <a:pt x="771" y="1089"/>
                </a:lnTo>
                <a:lnTo>
                  <a:pt x="91" y="1361"/>
                </a:lnTo>
                <a:lnTo>
                  <a:pt x="0" y="499"/>
                </a:lnTo>
                <a:lnTo>
                  <a:pt x="408" y="0"/>
                </a:lnTo>
                <a:close/>
              </a:path>
            </a:pathLst>
          </a:custGeom>
          <a:pattFill prst="ltUpDiag">
            <a:fgClr>
              <a:schemeClr val="bg2"/>
            </a:fgClr>
            <a:bgClr>
              <a:schemeClr val="tx1"/>
            </a:bgClr>
          </a:pattFill>
          <a:ln w="34925" cap="flat" cmpd="sng">
            <a:solidFill>
              <a:schemeClr val="bg2"/>
            </a:solidFill>
            <a:prstDash val="solid"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2539" name="AutoShape 13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33337" y="6352900"/>
            <a:ext cx="576263" cy="476250"/>
          </a:xfrm>
          <a:prstGeom prst="moon">
            <a:avLst>
              <a:gd name="adj" fmla="val 50000"/>
            </a:avLst>
          </a:prstGeom>
          <a:gradFill rotWithShape="1">
            <a:gsLst>
              <a:gs pos="0">
                <a:srgbClr val="5E9EFF"/>
              </a:gs>
              <a:gs pos="20000">
                <a:srgbClr val="85C2FF"/>
              </a:gs>
              <a:gs pos="35001">
                <a:srgbClr val="C4D6EB"/>
              </a:gs>
              <a:gs pos="50000">
                <a:srgbClr val="FFEBFA"/>
              </a:gs>
              <a:gs pos="64999">
                <a:srgbClr val="C4D6EB"/>
              </a:gs>
              <a:gs pos="80000">
                <a:srgbClr val="85C2FF"/>
              </a:gs>
              <a:gs pos="100000">
                <a:srgbClr val="5E9EFF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6032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263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263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263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263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263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263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263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263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263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263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263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263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6309" grpId="0" animBg="1"/>
      <p:bldP spid="226310" grpId="0" animBg="1"/>
      <p:bldP spid="226311" grpId="0" animBg="1"/>
      <p:bldP spid="226312" grpId="0" animBg="1"/>
      <p:bldP spid="226313" grpId="0" animBg="1"/>
      <p:bldP spid="22631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354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/>
              <a:t>三角锁（多边形）连接</a:t>
            </a:r>
          </a:p>
        </p:txBody>
      </p:sp>
      <p:sp>
        <p:nvSpPr>
          <p:cNvPr id="22835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981201" y="1600201"/>
            <a:ext cx="8291513" cy="1541463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CN" sz="2800"/>
              <a:t>5.</a:t>
            </a:r>
            <a:r>
              <a:rPr lang="zh-CN" altLang="en-US" sz="2800"/>
              <a:t>三角锁（多边形）连接</a:t>
            </a:r>
          </a:p>
        </p:txBody>
      </p:sp>
      <p:pic>
        <p:nvPicPr>
          <p:cNvPr id="23556" name="Picture 4" descr="t8-6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782888" y="2565400"/>
            <a:ext cx="6769100" cy="24955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3557" name="AutoShape 6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-28295" y="6374804"/>
            <a:ext cx="576263" cy="476250"/>
          </a:xfrm>
          <a:prstGeom prst="moon">
            <a:avLst>
              <a:gd name="adj" fmla="val 50000"/>
            </a:avLst>
          </a:prstGeom>
          <a:gradFill rotWithShape="1">
            <a:gsLst>
              <a:gs pos="0">
                <a:srgbClr val="5E9EFF"/>
              </a:gs>
              <a:gs pos="20000">
                <a:srgbClr val="85C2FF"/>
              </a:gs>
              <a:gs pos="35001">
                <a:srgbClr val="C4D6EB"/>
              </a:gs>
              <a:gs pos="50000">
                <a:srgbClr val="FFEBFA"/>
              </a:gs>
              <a:gs pos="64999">
                <a:srgbClr val="C4D6EB"/>
              </a:gs>
              <a:gs pos="80000">
                <a:srgbClr val="85C2FF"/>
              </a:gs>
              <a:gs pos="100000">
                <a:srgbClr val="5E9EFF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6032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</p:spTree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02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/>
              <a:t>导线图形连接</a:t>
            </a:r>
          </a:p>
        </p:txBody>
      </p:sp>
      <p:sp>
        <p:nvSpPr>
          <p:cNvPr id="230403" name="Rectangle 3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sz="2800"/>
              <a:t>6.</a:t>
            </a:r>
            <a:r>
              <a:rPr lang="zh-CN" altLang="en-US" sz="2800"/>
              <a:t>导线图形连接</a:t>
            </a:r>
          </a:p>
        </p:txBody>
      </p:sp>
      <p:pic>
        <p:nvPicPr>
          <p:cNvPr id="24580" name="Picture 4" descr="t8-7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008439" y="2349500"/>
            <a:ext cx="4967287" cy="41036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4581" name="AutoShape 6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33337" y="6345237"/>
            <a:ext cx="576263" cy="476250"/>
          </a:xfrm>
          <a:prstGeom prst="moon">
            <a:avLst>
              <a:gd name="adj" fmla="val 50000"/>
            </a:avLst>
          </a:prstGeom>
          <a:gradFill rotWithShape="1">
            <a:gsLst>
              <a:gs pos="0">
                <a:srgbClr val="5E9EFF"/>
              </a:gs>
              <a:gs pos="20000">
                <a:srgbClr val="85C2FF"/>
              </a:gs>
              <a:gs pos="35001">
                <a:srgbClr val="C4D6EB"/>
              </a:gs>
              <a:gs pos="50000">
                <a:srgbClr val="FFEBFA"/>
              </a:gs>
              <a:gs pos="64999">
                <a:srgbClr val="C4D6EB"/>
              </a:gs>
              <a:gs pos="80000">
                <a:srgbClr val="85C2FF"/>
              </a:gs>
              <a:gs pos="100000">
                <a:srgbClr val="5E9EFF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6032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</p:spTree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450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/>
              <a:t>星形布设</a:t>
            </a:r>
          </a:p>
        </p:txBody>
      </p:sp>
      <p:sp>
        <p:nvSpPr>
          <p:cNvPr id="232451" name="Rectangle 3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sz="2800"/>
              <a:t>7.</a:t>
            </a:r>
            <a:r>
              <a:rPr lang="zh-CN" altLang="en-US" sz="2800"/>
              <a:t>星形布设</a:t>
            </a:r>
          </a:p>
        </p:txBody>
      </p:sp>
      <p:pic>
        <p:nvPicPr>
          <p:cNvPr id="25604" name="Picture 4" descr="t8-8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159375" y="1773239"/>
            <a:ext cx="4313238" cy="43211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5605" name="AutoShape 6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0" y="6362278"/>
            <a:ext cx="576263" cy="476250"/>
          </a:xfrm>
          <a:prstGeom prst="moon">
            <a:avLst>
              <a:gd name="adj" fmla="val 50000"/>
            </a:avLst>
          </a:prstGeom>
          <a:gradFill rotWithShape="1">
            <a:gsLst>
              <a:gs pos="0">
                <a:srgbClr val="5E9EFF"/>
              </a:gs>
              <a:gs pos="20000">
                <a:srgbClr val="85C2FF"/>
              </a:gs>
              <a:gs pos="35001">
                <a:srgbClr val="C4D6EB"/>
              </a:gs>
              <a:gs pos="50000">
                <a:srgbClr val="FFEBFA"/>
              </a:gs>
              <a:gs pos="64999">
                <a:srgbClr val="C4D6EB"/>
              </a:gs>
              <a:gs pos="80000">
                <a:srgbClr val="85C2FF"/>
              </a:gs>
              <a:gs pos="100000">
                <a:srgbClr val="5E9EFF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6032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</p:spTree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498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/>
              <a:t>布网的注意事项</a:t>
            </a:r>
          </a:p>
        </p:txBody>
      </p:sp>
      <p:sp>
        <p:nvSpPr>
          <p:cNvPr id="2344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/>
              <a:t>布网时应注意的几个原则</a:t>
            </a:r>
          </a:p>
          <a:p>
            <a:pPr lvl="1" eaLnBrk="1" hangingPunct="1">
              <a:defRPr/>
            </a:pPr>
            <a:r>
              <a:rPr lang="zh-CN" altLang="en-US"/>
              <a:t>考虑加密需要，每点应有一个以上通视方向</a:t>
            </a:r>
          </a:p>
          <a:p>
            <a:pPr lvl="1" eaLnBrk="1" hangingPunct="1">
              <a:defRPr/>
            </a:pPr>
            <a:r>
              <a:rPr lang="zh-CN" altLang="en-US"/>
              <a:t>尽量采用原有城市坐标系统</a:t>
            </a:r>
          </a:p>
        </p:txBody>
      </p:sp>
      <p:sp>
        <p:nvSpPr>
          <p:cNvPr id="26628" name="AutoShape 5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33337" y="6345237"/>
            <a:ext cx="576263" cy="476250"/>
          </a:xfrm>
          <a:prstGeom prst="moon">
            <a:avLst>
              <a:gd name="adj" fmla="val 50000"/>
            </a:avLst>
          </a:prstGeom>
          <a:gradFill rotWithShape="1">
            <a:gsLst>
              <a:gs pos="0">
                <a:srgbClr val="5E9EFF"/>
              </a:gs>
              <a:gs pos="20000">
                <a:srgbClr val="85C2FF"/>
              </a:gs>
              <a:gs pos="35001">
                <a:srgbClr val="C4D6EB"/>
              </a:gs>
              <a:gs pos="50000">
                <a:srgbClr val="FFEBFA"/>
              </a:gs>
              <a:gs pos="64999">
                <a:srgbClr val="C4D6EB"/>
              </a:gs>
              <a:gs pos="80000">
                <a:srgbClr val="85C2FF"/>
              </a:gs>
              <a:gs pos="100000">
                <a:srgbClr val="5E9EFF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6032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</p:spTree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609600" y="274638"/>
            <a:ext cx="10972800" cy="693929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sz="4800" dirty="0"/>
              <a:t>接收机的</a:t>
            </a:r>
            <a:r>
              <a:rPr lang="zh-CN" altLang="en-US" sz="4800" dirty="0">
                <a:solidFill>
                  <a:srgbClr val="FFFF00"/>
                </a:solidFill>
              </a:rPr>
              <a:t>选择</a:t>
            </a:r>
            <a:endParaRPr lang="zh-CN" altLang="en-US" sz="48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87CC8EC-E8CB-4668-BD11-FC09E37787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1360414"/>
            <a:ext cx="9144000" cy="2673654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9C683196-A51C-46B2-8C53-09EEC62330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380" y="4273853"/>
            <a:ext cx="9144000" cy="2447465"/>
          </a:xfrm>
          <a:prstGeom prst="rect">
            <a:avLst/>
          </a:prstGeom>
        </p:spPr>
      </p:pic>
      <p:sp>
        <p:nvSpPr>
          <p:cNvPr id="5" name="箭头: 右 4">
            <a:hlinkClick r:id="rId5" action="ppaction://hlinksldjump"/>
            <a:extLst>
              <a:ext uri="{FF2B5EF4-FFF2-40B4-BE49-F238E27FC236}">
                <a16:creationId xmlns:a16="http://schemas.microsoft.com/office/drawing/2014/main" id="{01B3732D-705E-4D35-828F-EFE3CC565032}"/>
              </a:ext>
            </a:extLst>
          </p:cNvPr>
          <p:cNvSpPr/>
          <p:nvPr/>
        </p:nvSpPr>
        <p:spPr bwMode="auto">
          <a:xfrm>
            <a:off x="11336441" y="6259524"/>
            <a:ext cx="504056" cy="323838"/>
          </a:xfrm>
          <a:prstGeom prst="rightArrow">
            <a:avLst/>
          </a:prstGeom>
          <a:ln>
            <a:headEnd type="none" w="med" len="med"/>
            <a:tailEnd type="triangl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tx1"/>
              </a:solidFill>
              <a:latin typeface="Garamond" pitchFamily="18" charset="0"/>
              <a:ea typeface="宋体" pitchFamily="2" charset="-122"/>
            </a:endParaRPr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F3CCC12A-BF7D-4D8D-8BD2-B406EE36FD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968567"/>
            <a:ext cx="10425063" cy="3231160"/>
          </a:xfrm>
        </p:spPr>
      </p:pic>
    </p:spTree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sz="4800" dirty="0"/>
              <a:t>接收机的检验</a:t>
            </a:r>
          </a:p>
        </p:txBody>
      </p:sp>
      <p:sp>
        <p:nvSpPr>
          <p:cNvPr id="1280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143774" y="1844824"/>
            <a:ext cx="8229600" cy="3484984"/>
          </a:xfrm>
        </p:spPr>
        <p:txBody>
          <a:bodyPr/>
          <a:lstStyle/>
          <a:p>
            <a:pPr marL="609600" indent="-609600" eaLnBrk="1" hangingPunct="1">
              <a:buFont typeface="Wingdings" pitchFamily="2" charset="2"/>
              <a:buAutoNum type="arabicPeriod"/>
              <a:defRPr/>
            </a:pPr>
            <a:r>
              <a:rPr lang="zh-CN" altLang="en-US" dirty="0"/>
              <a:t>一般检验</a:t>
            </a:r>
          </a:p>
          <a:p>
            <a:pPr marL="609600" indent="-609600" eaLnBrk="1" hangingPunct="1">
              <a:buFont typeface="Wingdings" pitchFamily="2" charset="2"/>
              <a:buAutoNum type="arabicPeriod"/>
              <a:defRPr/>
            </a:pPr>
            <a:r>
              <a:rPr lang="zh-CN" altLang="en-US" dirty="0"/>
              <a:t>通电检验</a:t>
            </a:r>
          </a:p>
          <a:p>
            <a:pPr marL="609600" indent="-609600" eaLnBrk="1" hangingPunct="1">
              <a:buFont typeface="Wingdings" pitchFamily="2" charset="2"/>
              <a:buAutoNum type="arabicPeriod"/>
              <a:defRPr/>
            </a:pPr>
            <a:r>
              <a:rPr lang="zh-CN" altLang="en-US" dirty="0"/>
              <a:t>实测检验</a:t>
            </a:r>
          </a:p>
          <a:p>
            <a:pPr marL="990600" lvl="1" indent="-533400" eaLnBrk="1" hangingPunct="1">
              <a:buFont typeface="Wingdings" pitchFamily="2" charset="2"/>
              <a:buAutoNum type="circleNumDbPlain"/>
              <a:defRPr/>
            </a:pPr>
            <a:r>
              <a:rPr lang="zh-CN" altLang="en-US" dirty="0"/>
              <a:t>内部噪声的检验</a:t>
            </a:r>
          </a:p>
          <a:p>
            <a:pPr marL="990600" lvl="1" indent="-533400" eaLnBrk="1" hangingPunct="1">
              <a:buFont typeface="Wingdings" pitchFamily="2" charset="2"/>
              <a:buAutoNum type="circleNumDbPlain"/>
              <a:defRPr/>
            </a:pPr>
            <a:r>
              <a:rPr lang="zh-CN" altLang="en-US" dirty="0"/>
              <a:t>相位中心稳定性的检验</a:t>
            </a:r>
          </a:p>
          <a:p>
            <a:pPr marL="990600" lvl="1" indent="-533400" eaLnBrk="1" hangingPunct="1">
              <a:buFont typeface="Wingdings" pitchFamily="2" charset="2"/>
              <a:buAutoNum type="circleNumDbPlain"/>
              <a:defRPr/>
            </a:pPr>
            <a:r>
              <a:rPr lang="zh-CN" altLang="en-US" dirty="0"/>
              <a:t>精度指标测试</a:t>
            </a:r>
          </a:p>
          <a:p>
            <a:pPr marL="609600" indent="-609600" eaLnBrk="1" hangingPunct="1">
              <a:defRPr/>
            </a:pPr>
            <a:endParaRPr lang="zh-CN" altLang="en-US" dirty="0"/>
          </a:p>
        </p:txBody>
      </p:sp>
      <p:sp>
        <p:nvSpPr>
          <p:cNvPr id="27652" name="AutoShape 4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33337" y="6381750"/>
            <a:ext cx="576263" cy="476250"/>
          </a:xfrm>
          <a:prstGeom prst="moon">
            <a:avLst>
              <a:gd name="adj" fmla="val 50000"/>
            </a:avLst>
          </a:prstGeom>
          <a:gradFill rotWithShape="1">
            <a:gsLst>
              <a:gs pos="0">
                <a:srgbClr val="5E9EFF"/>
              </a:gs>
              <a:gs pos="20000">
                <a:srgbClr val="85C2FF"/>
              </a:gs>
              <a:gs pos="35001">
                <a:srgbClr val="C4D6EB"/>
              </a:gs>
              <a:gs pos="50000">
                <a:srgbClr val="FFEBFA"/>
              </a:gs>
              <a:gs pos="64999">
                <a:srgbClr val="C4D6EB"/>
              </a:gs>
              <a:gs pos="80000">
                <a:srgbClr val="85C2FF"/>
              </a:gs>
              <a:gs pos="100000">
                <a:srgbClr val="5E9EFF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6032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4361675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sz="4800"/>
              <a:t>GPS</a:t>
            </a:r>
            <a:r>
              <a:rPr lang="zh-CN" altLang="en-US" sz="4800"/>
              <a:t>测量选点原则</a:t>
            </a:r>
          </a:p>
        </p:txBody>
      </p:sp>
      <p:sp>
        <p:nvSpPr>
          <p:cNvPr id="13005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359150" y="1484313"/>
            <a:ext cx="6841306" cy="4525962"/>
          </a:xfrm>
        </p:spPr>
        <p:txBody>
          <a:bodyPr/>
          <a:lstStyle/>
          <a:p>
            <a:pPr marL="609600" indent="-609600" eaLnBrk="1" hangingPunct="1">
              <a:defRPr/>
            </a:pPr>
            <a:r>
              <a:rPr lang="zh-CN" altLang="en-US" sz="3200" dirty="0"/>
              <a:t>选点</a:t>
            </a:r>
            <a:r>
              <a:rPr lang="zh-CN" altLang="en-US" sz="2800" dirty="0"/>
              <a:t>原则：</a:t>
            </a:r>
          </a:p>
          <a:p>
            <a:pPr marL="990600" lvl="1" indent="-533400" eaLnBrk="1" hangingPunct="1">
              <a:buFont typeface="Wingdings" pitchFamily="2" charset="2"/>
              <a:buAutoNum type="circleNumDbPlain"/>
              <a:defRPr/>
            </a:pPr>
            <a:r>
              <a:rPr lang="zh-CN" altLang="en-US" sz="2800" dirty="0"/>
              <a:t>易于安装仪器设备</a:t>
            </a:r>
          </a:p>
          <a:p>
            <a:pPr marL="990600" lvl="1" indent="-533400" eaLnBrk="1" hangingPunct="1">
              <a:buFont typeface="Wingdings" pitchFamily="2" charset="2"/>
              <a:buAutoNum type="circleNumDbPlain"/>
              <a:defRPr/>
            </a:pPr>
            <a:r>
              <a:rPr lang="zh-CN" altLang="en-US" sz="2800" dirty="0"/>
              <a:t>有利于观测</a:t>
            </a:r>
          </a:p>
          <a:p>
            <a:pPr marL="990600" lvl="1" indent="-533400" eaLnBrk="1" hangingPunct="1">
              <a:buFont typeface="Wingdings" pitchFamily="2" charset="2"/>
              <a:buAutoNum type="circleNumDbPlain"/>
              <a:defRPr/>
            </a:pPr>
            <a:r>
              <a:rPr lang="zh-CN" altLang="en-US" sz="2800" dirty="0"/>
              <a:t>能有效消除、减弱误差的影响</a:t>
            </a:r>
            <a:endParaRPr lang="en-US" altLang="zh-CN" sz="2800" dirty="0"/>
          </a:p>
          <a:p>
            <a:pPr marL="990600" lvl="1" indent="-533400" eaLnBrk="1" hangingPunct="1">
              <a:buFont typeface="Wingdings" pitchFamily="2" charset="2"/>
              <a:buAutoNum type="circleNumDbPlain"/>
              <a:defRPr/>
            </a:pPr>
            <a:r>
              <a:rPr lang="zh-CN" altLang="en-US" sz="2800" dirty="0"/>
              <a:t>有利于以后测量工作的开展</a:t>
            </a:r>
          </a:p>
          <a:p>
            <a:pPr marL="609600" indent="-609600" eaLnBrk="1" hangingPunct="1">
              <a:defRPr/>
            </a:pPr>
            <a:endParaRPr lang="zh-CN" altLang="en-US" sz="3200" dirty="0"/>
          </a:p>
        </p:txBody>
      </p:sp>
      <p:sp>
        <p:nvSpPr>
          <p:cNvPr id="28676" name="AutoShape 4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33337" y="6345237"/>
            <a:ext cx="576263" cy="476250"/>
          </a:xfrm>
          <a:prstGeom prst="moon">
            <a:avLst>
              <a:gd name="adj" fmla="val 50000"/>
            </a:avLst>
          </a:prstGeom>
          <a:gradFill rotWithShape="1">
            <a:gsLst>
              <a:gs pos="0">
                <a:srgbClr val="5E9EFF"/>
              </a:gs>
              <a:gs pos="20000">
                <a:srgbClr val="85C2FF"/>
              </a:gs>
              <a:gs pos="35001">
                <a:srgbClr val="C4D6EB"/>
              </a:gs>
              <a:gs pos="50000">
                <a:srgbClr val="FFEBFA"/>
              </a:gs>
              <a:gs pos="64999">
                <a:srgbClr val="C4D6EB"/>
              </a:gs>
              <a:gs pos="80000">
                <a:srgbClr val="85C2FF"/>
              </a:gs>
              <a:gs pos="100000">
                <a:srgbClr val="5E9EFF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6032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00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00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300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00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300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300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300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300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300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300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0051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/>
              <a:t>外业观测计划的拟定</a:t>
            </a:r>
          </a:p>
        </p:txBody>
      </p:sp>
      <p:sp>
        <p:nvSpPr>
          <p:cNvPr id="829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/>
              <a:t>主要依据：</a:t>
            </a:r>
          </a:p>
          <a:p>
            <a:pPr lvl="1" eaLnBrk="1" hangingPunct="1">
              <a:defRPr/>
            </a:pPr>
            <a:r>
              <a:rPr lang="zh-CN" altLang="en-US"/>
              <a:t>ＧＰＳ网规模的大小</a:t>
            </a:r>
          </a:p>
          <a:p>
            <a:pPr lvl="1" eaLnBrk="1" hangingPunct="1">
              <a:defRPr/>
            </a:pPr>
            <a:r>
              <a:rPr lang="zh-CN" altLang="en-US"/>
              <a:t>点位精度要求</a:t>
            </a:r>
          </a:p>
          <a:p>
            <a:pPr lvl="1" eaLnBrk="1" hangingPunct="1">
              <a:defRPr/>
            </a:pPr>
            <a:r>
              <a:rPr lang="zh-CN" altLang="en-US"/>
              <a:t>ＧＰＳ卫星星座几何强度</a:t>
            </a:r>
          </a:p>
          <a:p>
            <a:pPr lvl="1" eaLnBrk="1" hangingPunct="1">
              <a:defRPr/>
            </a:pPr>
            <a:r>
              <a:rPr lang="zh-CN" altLang="en-US"/>
              <a:t>参加作业的接收机数</a:t>
            </a:r>
          </a:p>
          <a:p>
            <a:pPr lvl="1" eaLnBrk="1" hangingPunct="1">
              <a:defRPr/>
            </a:pPr>
            <a:r>
              <a:rPr lang="zh-CN" altLang="en-US"/>
              <a:t>交通、通讯、后勤等</a:t>
            </a:r>
          </a:p>
          <a:p>
            <a:pPr lvl="1" eaLnBrk="1" hangingPunct="1">
              <a:defRPr/>
            </a:pPr>
            <a:endParaRPr lang="zh-CN" altLang="en-US"/>
          </a:p>
          <a:p>
            <a:pPr eaLnBrk="1" hangingPunct="1">
              <a:defRPr/>
            </a:pPr>
            <a:r>
              <a:rPr lang="zh-CN" altLang="en-US"/>
              <a:t>主要</a:t>
            </a:r>
            <a:r>
              <a:rPr lang="zh-CN" altLang="en-US">
                <a:hlinkClick r:id="rId3" action="ppaction://hlinksldjump"/>
              </a:rPr>
              <a:t>内容</a:t>
            </a:r>
            <a:endParaRPr lang="zh-CN" altLang="en-US"/>
          </a:p>
        </p:txBody>
      </p:sp>
      <p:sp>
        <p:nvSpPr>
          <p:cNvPr id="29700" name="AutoShape 4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0" y="6381750"/>
            <a:ext cx="576263" cy="476250"/>
          </a:xfrm>
          <a:prstGeom prst="moon">
            <a:avLst>
              <a:gd name="adj" fmla="val 50000"/>
            </a:avLst>
          </a:prstGeom>
          <a:gradFill rotWithShape="1">
            <a:gsLst>
              <a:gs pos="0">
                <a:srgbClr val="5E9EFF"/>
              </a:gs>
              <a:gs pos="20000">
                <a:srgbClr val="85C2FF"/>
              </a:gs>
              <a:gs pos="35001">
                <a:srgbClr val="C4D6EB"/>
              </a:gs>
              <a:gs pos="50000">
                <a:srgbClr val="FFEBFA"/>
              </a:gs>
              <a:gs pos="64999">
                <a:srgbClr val="C4D6EB"/>
              </a:gs>
              <a:gs pos="80000">
                <a:srgbClr val="85C2FF"/>
              </a:gs>
              <a:gs pos="100000">
                <a:srgbClr val="5E9EFF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6032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546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/>
              <a:t>静态相对定位</a:t>
            </a:r>
          </a:p>
        </p:txBody>
      </p:sp>
      <p:sp>
        <p:nvSpPr>
          <p:cNvPr id="2365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12653" y="1196752"/>
            <a:ext cx="8834319" cy="5661247"/>
          </a:xfrm>
        </p:spPr>
        <p:txBody>
          <a:bodyPr/>
          <a:lstStyle/>
          <a:p>
            <a:pPr eaLnBrk="1" hangingPunct="1">
              <a:lnSpc>
                <a:spcPct val="150000"/>
              </a:lnSpc>
              <a:defRPr/>
            </a:pPr>
            <a:r>
              <a:rPr lang="zh-CN" altLang="en-US" dirty="0"/>
              <a:t>定义</a:t>
            </a:r>
            <a:r>
              <a:rPr lang="en-US" altLang="zh-CN" dirty="0"/>
              <a:t>:</a:t>
            </a:r>
          </a:p>
          <a:p>
            <a:pPr lvl="1" eaLnBrk="1" hangingPunct="1">
              <a:lnSpc>
                <a:spcPct val="150000"/>
              </a:lnSpc>
              <a:defRPr/>
            </a:pPr>
            <a:r>
              <a:rPr lang="zh-CN" altLang="en-US" dirty="0">
                <a:solidFill>
                  <a:schemeClr val="hlink"/>
                </a:solidFill>
              </a:rPr>
              <a:t>两台或两台以上</a:t>
            </a:r>
            <a:r>
              <a:rPr lang="zh-CN" altLang="en-US" dirty="0"/>
              <a:t>接收机分别安置在基线的两端</a:t>
            </a:r>
            <a:r>
              <a:rPr lang="en-US" altLang="zh-CN" dirty="0"/>
              <a:t>,</a:t>
            </a:r>
            <a:r>
              <a:rPr lang="zh-CN" altLang="en-US" dirty="0">
                <a:solidFill>
                  <a:schemeClr val="hlink"/>
                </a:solidFill>
              </a:rPr>
              <a:t>同步观测相同</a:t>
            </a:r>
            <a:r>
              <a:rPr lang="zh-CN" altLang="en-US" dirty="0"/>
              <a:t>的</a:t>
            </a:r>
            <a:r>
              <a:rPr lang="en-US" altLang="zh-CN" dirty="0"/>
              <a:t>GNSS</a:t>
            </a:r>
            <a:r>
              <a:rPr lang="zh-CN" altLang="en-US" dirty="0"/>
              <a:t>卫星</a:t>
            </a:r>
            <a:r>
              <a:rPr lang="en-US" altLang="zh-CN" dirty="0"/>
              <a:t>,</a:t>
            </a:r>
            <a:r>
              <a:rPr lang="zh-CN" altLang="en-US" dirty="0"/>
              <a:t>确定基线端点的</a:t>
            </a:r>
            <a:r>
              <a:rPr lang="zh-CN" altLang="en-US" dirty="0">
                <a:solidFill>
                  <a:schemeClr val="hlink"/>
                </a:solidFill>
              </a:rPr>
              <a:t>相对位置</a:t>
            </a:r>
            <a:r>
              <a:rPr lang="en-US" altLang="zh-CN" dirty="0"/>
              <a:t>(</a:t>
            </a:r>
            <a:r>
              <a:rPr lang="zh-CN" altLang="en-US" dirty="0"/>
              <a:t>基线向量</a:t>
            </a:r>
            <a:r>
              <a:rPr lang="en-US" altLang="zh-CN" dirty="0"/>
              <a:t>)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lang="zh-CN" altLang="en-US" dirty="0"/>
              <a:t>特点</a:t>
            </a:r>
            <a:r>
              <a:rPr lang="en-US" altLang="zh-CN" dirty="0"/>
              <a:t>:</a:t>
            </a:r>
          </a:p>
          <a:p>
            <a:pPr lvl="1" eaLnBrk="1" hangingPunct="1">
              <a:lnSpc>
                <a:spcPct val="150000"/>
              </a:lnSpc>
              <a:defRPr/>
            </a:pPr>
            <a:r>
              <a:rPr lang="zh-CN" altLang="en-US" dirty="0"/>
              <a:t>多台接收机同步观测相同卫星，观测量的</a:t>
            </a:r>
            <a:r>
              <a:rPr lang="zh-CN" altLang="en-US" dirty="0">
                <a:solidFill>
                  <a:schemeClr val="hlink"/>
                </a:solidFill>
              </a:rPr>
              <a:t>误差具有一定的相关性</a:t>
            </a:r>
            <a:r>
              <a:rPr lang="zh-CN" altLang="en-US" dirty="0"/>
              <a:t>，通过观测量的不同线性组合（通常用</a:t>
            </a:r>
            <a:r>
              <a:rPr lang="zh-CN" altLang="en-US" dirty="0">
                <a:solidFill>
                  <a:schemeClr val="hlink"/>
                </a:solidFill>
              </a:rPr>
              <a:t>求差</a:t>
            </a:r>
            <a:r>
              <a:rPr lang="zh-CN" altLang="en-US" dirty="0"/>
              <a:t>），可以有效地消除或减弱相关误差。</a:t>
            </a:r>
          </a:p>
        </p:txBody>
      </p:sp>
      <p:pic>
        <p:nvPicPr>
          <p:cNvPr id="6148" name="Picture 5"/>
          <p:cNvPicPr>
            <a:picLocks noChangeArrowheads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3" b="2583"/>
          <a:stretch/>
        </p:blipFill>
        <p:spPr bwMode="auto">
          <a:xfrm>
            <a:off x="9446973" y="116632"/>
            <a:ext cx="2743200" cy="32403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5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2365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2365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2365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160"/>
                            </p:stCondLst>
                            <p:childTnLst>
                              <p:par>
                                <p:cTn id="11" presetID="27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5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3" dur="80"/>
                                        <p:tgtEl>
                                          <p:spTgt spid="2365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4" dur="80"/>
                                        <p:tgtEl>
                                          <p:spTgt spid="2365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" dur="80"/>
                                        <p:tgtEl>
                                          <p:spTgt spid="2365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/>
              <a:t>外业观测计划拟定的内容</a:t>
            </a:r>
          </a:p>
        </p:txBody>
      </p:sp>
      <p:sp>
        <p:nvSpPr>
          <p:cNvPr id="839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dirty="0"/>
              <a:t>主要内容：</a:t>
            </a:r>
          </a:p>
          <a:p>
            <a:pPr lvl="1" eaLnBrk="1" hangingPunct="1">
              <a:lnSpc>
                <a:spcPct val="150000"/>
              </a:lnSpc>
              <a:defRPr/>
            </a:pPr>
            <a:r>
              <a:rPr lang="zh-CN" altLang="en-US" dirty="0">
                <a:hlinkClick r:id="rId3" action="ppaction://hlinksldjump"/>
              </a:rPr>
              <a:t>编制ＧＰＳ卫星的可见性预报图</a:t>
            </a:r>
            <a:endParaRPr lang="zh-CN" altLang="en-US" dirty="0"/>
          </a:p>
          <a:p>
            <a:pPr lvl="1" eaLnBrk="1" hangingPunct="1">
              <a:lnSpc>
                <a:spcPct val="150000"/>
              </a:lnSpc>
              <a:defRPr/>
            </a:pPr>
            <a:r>
              <a:rPr lang="zh-CN" altLang="en-US" dirty="0">
                <a:hlinkClick r:id="rId4" action="ppaction://hlinksldjump"/>
              </a:rPr>
              <a:t>选择卫星的几何图形强度</a:t>
            </a:r>
            <a:endParaRPr lang="zh-CN" altLang="en-US" dirty="0"/>
          </a:p>
          <a:p>
            <a:pPr lvl="1" eaLnBrk="1" hangingPunct="1">
              <a:lnSpc>
                <a:spcPct val="150000"/>
              </a:lnSpc>
              <a:defRPr/>
            </a:pPr>
            <a:r>
              <a:rPr lang="zh-CN" altLang="en-US" dirty="0"/>
              <a:t>选择最佳的观测时段</a:t>
            </a:r>
          </a:p>
          <a:p>
            <a:pPr lvl="1" eaLnBrk="1" hangingPunct="1">
              <a:lnSpc>
                <a:spcPct val="150000"/>
              </a:lnSpc>
              <a:defRPr/>
            </a:pPr>
            <a:r>
              <a:rPr lang="zh-CN" altLang="en-US" dirty="0"/>
              <a:t>观测区域的设计与划分</a:t>
            </a:r>
          </a:p>
          <a:p>
            <a:pPr lvl="1" eaLnBrk="1" hangingPunct="1">
              <a:lnSpc>
                <a:spcPct val="150000"/>
              </a:lnSpc>
              <a:defRPr/>
            </a:pPr>
            <a:r>
              <a:rPr lang="zh-CN" altLang="en-US" dirty="0"/>
              <a:t>编排作业调度表</a:t>
            </a:r>
          </a:p>
          <a:p>
            <a:pPr lvl="1" eaLnBrk="1" hangingPunct="1">
              <a:defRPr/>
            </a:pPr>
            <a:endParaRPr lang="zh-CN" altLang="en-US" dirty="0"/>
          </a:p>
          <a:p>
            <a:pPr eaLnBrk="1" hangingPunct="1">
              <a:defRPr/>
            </a:pPr>
            <a:endParaRPr lang="zh-CN" altLang="en-US" dirty="0"/>
          </a:p>
        </p:txBody>
      </p:sp>
      <p:sp>
        <p:nvSpPr>
          <p:cNvPr id="30724" name="AutoShape 4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0" y="6381750"/>
            <a:ext cx="576263" cy="476250"/>
          </a:xfrm>
          <a:prstGeom prst="moon">
            <a:avLst>
              <a:gd name="adj" fmla="val 50000"/>
            </a:avLst>
          </a:prstGeom>
          <a:gradFill rotWithShape="1">
            <a:gsLst>
              <a:gs pos="0">
                <a:srgbClr val="5E9EFF"/>
              </a:gs>
              <a:gs pos="20000">
                <a:srgbClr val="85C2FF"/>
              </a:gs>
              <a:gs pos="35001">
                <a:srgbClr val="C4D6EB"/>
              </a:gs>
              <a:gs pos="50000">
                <a:srgbClr val="FFEBFA"/>
              </a:gs>
              <a:gs pos="64999">
                <a:srgbClr val="C4D6EB"/>
              </a:gs>
              <a:gs pos="80000">
                <a:srgbClr val="85C2FF"/>
              </a:gs>
              <a:gs pos="100000">
                <a:srgbClr val="5E9EFF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6032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</p:spTree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sz="4000"/>
              <a:t>ＧＰＳ卫星的可见性预报图－时间</a:t>
            </a:r>
          </a:p>
        </p:txBody>
      </p:sp>
      <p:pic>
        <p:nvPicPr>
          <p:cNvPr id="31747" name="Picture 4" descr="卫星时段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927351" y="1268413"/>
            <a:ext cx="6697663" cy="55102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1748" name="AutoShape 7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0" y="6345237"/>
            <a:ext cx="576263" cy="476250"/>
          </a:xfrm>
          <a:prstGeom prst="moon">
            <a:avLst>
              <a:gd name="adj" fmla="val 50000"/>
            </a:avLst>
          </a:prstGeom>
          <a:gradFill rotWithShape="1">
            <a:gsLst>
              <a:gs pos="0">
                <a:srgbClr val="5E9EFF"/>
              </a:gs>
              <a:gs pos="20000">
                <a:srgbClr val="85C2FF"/>
              </a:gs>
              <a:gs pos="35001">
                <a:srgbClr val="C4D6EB"/>
              </a:gs>
              <a:gs pos="50000">
                <a:srgbClr val="FFEBFA"/>
              </a:gs>
              <a:gs pos="64999">
                <a:srgbClr val="C4D6EB"/>
              </a:gs>
              <a:gs pos="80000">
                <a:srgbClr val="85C2FF"/>
              </a:gs>
              <a:gs pos="100000">
                <a:srgbClr val="5E9EFF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6032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</p:spTree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1981201" y="274638"/>
            <a:ext cx="8507413" cy="1143000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sz="4000"/>
              <a:t>ＧＰＳ卫星的可见性预报图－天空图</a:t>
            </a:r>
          </a:p>
        </p:txBody>
      </p:sp>
      <p:pic>
        <p:nvPicPr>
          <p:cNvPr id="32771" name="Picture 4" descr="卫星分布图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503614" y="1341438"/>
            <a:ext cx="5400675" cy="53578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2772" name="AutoShape 7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-15769" y="6362278"/>
            <a:ext cx="576263" cy="476250"/>
          </a:xfrm>
          <a:prstGeom prst="moon">
            <a:avLst>
              <a:gd name="adj" fmla="val 50000"/>
            </a:avLst>
          </a:prstGeom>
          <a:gradFill rotWithShape="1">
            <a:gsLst>
              <a:gs pos="0">
                <a:srgbClr val="5E9EFF"/>
              </a:gs>
              <a:gs pos="20000">
                <a:srgbClr val="85C2FF"/>
              </a:gs>
              <a:gs pos="35001">
                <a:srgbClr val="C4D6EB"/>
              </a:gs>
              <a:gs pos="50000">
                <a:srgbClr val="FFEBFA"/>
              </a:gs>
              <a:gs pos="64999">
                <a:srgbClr val="C4D6EB"/>
              </a:gs>
              <a:gs pos="80000">
                <a:srgbClr val="85C2FF"/>
              </a:gs>
              <a:gs pos="100000">
                <a:srgbClr val="5E9EFF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6032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</p:spTree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/>
              <a:t>卫星的几何图形强度</a:t>
            </a:r>
          </a:p>
        </p:txBody>
      </p:sp>
      <p:pic>
        <p:nvPicPr>
          <p:cNvPr id="33795" name="Picture 4" descr="PDOP值图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071814" y="1341438"/>
            <a:ext cx="5976937" cy="54721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3796" name="AutoShape 6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10128251" y="6308726"/>
            <a:ext cx="288925" cy="288925"/>
          </a:xfrm>
          <a:prstGeom prst="actionButtonBeginning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49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3797" name="AutoShape 7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33337" y="6381750"/>
            <a:ext cx="576263" cy="476250"/>
          </a:xfrm>
          <a:prstGeom prst="moon">
            <a:avLst>
              <a:gd name="adj" fmla="val 50000"/>
            </a:avLst>
          </a:prstGeom>
          <a:gradFill rotWithShape="1">
            <a:gsLst>
              <a:gs pos="0">
                <a:srgbClr val="5E9EFF"/>
              </a:gs>
              <a:gs pos="20000">
                <a:srgbClr val="85C2FF"/>
              </a:gs>
              <a:gs pos="35001">
                <a:srgbClr val="C4D6EB"/>
              </a:gs>
              <a:gs pos="50000">
                <a:srgbClr val="FFEBFA"/>
              </a:gs>
              <a:gs pos="64999">
                <a:srgbClr val="C4D6EB"/>
              </a:gs>
              <a:gs pos="80000">
                <a:srgbClr val="85C2FF"/>
              </a:gs>
              <a:gs pos="100000">
                <a:srgbClr val="5E9EFF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6032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</p:spTree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2209800" y="1268760"/>
            <a:ext cx="7772400" cy="4903440"/>
          </a:xfrm>
        </p:spPr>
        <p:txBody>
          <a:bodyPr/>
          <a:lstStyle/>
          <a:p>
            <a:pPr lvl="1" eaLnBrk="1" hangingPunct="1">
              <a:spcAft>
                <a:spcPts val="1200"/>
              </a:spcAft>
              <a:defRPr/>
            </a:pPr>
            <a:r>
              <a:rPr lang="zh-CN" altLang="en-US" dirty="0"/>
              <a:t>实地了解测区情况</a:t>
            </a:r>
          </a:p>
          <a:p>
            <a:pPr lvl="1" eaLnBrk="1" hangingPunct="1">
              <a:spcAft>
                <a:spcPts val="1200"/>
              </a:spcAft>
              <a:defRPr/>
            </a:pPr>
            <a:r>
              <a:rPr lang="zh-CN" altLang="en-US" dirty="0"/>
              <a:t>外业观测计划的拟定</a:t>
            </a:r>
          </a:p>
          <a:p>
            <a:pPr lvl="1" algn="just" eaLnBrk="1" hangingPunct="1">
              <a:spcAft>
                <a:spcPts val="1200"/>
              </a:spcAft>
              <a:defRPr/>
            </a:pPr>
            <a:r>
              <a:rPr lang="zh-CN" altLang="en-US" dirty="0"/>
              <a:t>外业</a:t>
            </a:r>
            <a:r>
              <a:rPr lang="zh-CN" altLang="en-US" dirty="0">
                <a:hlinkClick r:id="rId3" action="ppaction://hlinksldjump"/>
              </a:rPr>
              <a:t>观测</a:t>
            </a:r>
            <a:endParaRPr lang="zh-CN" altLang="en-US" dirty="0"/>
          </a:p>
          <a:p>
            <a:pPr lvl="1" algn="just" eaLnBrk="1" hangingPunct="1">
              <a:spcAft>
                <a:spcPts val="1200"/>
              </a:spcAft>
              <a:defRPr/>
            </a:pPr>
            <a:r>
              <a:rPr lang="zh-CN" altLang="en-US" dirty="0"/>
              <a:t>数据传输与转储</a:t>
            </a:r>
          </a:p>
          <a:p>
            <a:pPr lvl="1" algn="just" eaLnBrk="1" hangingPunct="1">
              <a:spcAft>
                <a:spcPts val="1200"/>
              </a:spcAft>
              <a:defRPr/>
            </a:pPr>
            <a:r>
              <a:rPr lang="zh-CN" altLang="en-US" dirty="0"/>
              <a:t>基线处理与质量评估</a:t>
            </a:r>
          </a:p>
          <a:p>
            <a:pPr lvl="1" algn="just" eaLnBrk="1" hangingPunct="1">
              <a:spcAft>
                <a:spcPts val="1200"/>
              </a:spcAft>
              <a:defRPr/>
            </a:pPr>
            <a:r>
              <a:rPr lang="zh-CN" altLang="en-US" dirty="0"/>
              <a:t>重复</a:t>
            </a:r>
            <a:r>
              <a:rPr lang="zh-CN" altLang="en-US" dirty="0">
                <a:latin typeface="Arial"/>
              </a:rPr>
              <a:t>“</a:t>
            </a:r>
            <a:r>
              <a:rPr lang="zh-CN" altLang="en-US" dirty="0"/>
              <a:t>确定作业方案</a:t>
            </a:r>
            <a:r>
              <a:rPr lang="zh-CN" altLang="en-US" dirty="0">
                <a:latin typeface="Arial"/>
              </a:rPr>
              <a:t>”</a:t>
            </a:r>
            <a:r>
              <a:rPr lang="zh-CN" altLang="en-US" dirty="0"/>
              <a:t>、</a:t>
            </a:r>
            <a:r>
              <a:rPr lang="zh-CN" altLang="en-US" dirty="0">
                <a:latin typeface="Arial"/>
              </a:rPr>
              <a:t>“</a:t>
            </a:r>
            <a:r>
              <a:rPr lang="zh-CN" altLang="en-US" dirty="0"/>
              <a:t>外业观测</a:t>
            </a:r>
            <a:r>
              <a:rPr lang="zh-CN" altLang="en-US" dirty="0">
                <a:latin typeface="Arial"/>
              </a:rPr>
              <a:t>”</a:t>
            </a:r>
            <a:r>
              <a:rPr lang="zh-CN" altLang="en-US" dirty="0"/>
              <a:t>、</a:t>
            </a:r>
            <a:r>
              <a:rPr lang="zh-CN" altLang="en-US" dirty="0">
                <a:latin typeface="Arial"/>
              </a:rPr>
              <a:t>“</a:t>
            </a:r>
            <a:r>
              <a:rPr lang="zh-CN" altLang="en-US" dirty="0"/>
              <a:t>数据传输转储</a:t>
            </a:r>
            <a:r>
              <a:rPr lang="zh-CN" altLang="en-US" dirty="0">
                <a:latin typeface="Arial"/>
              </a:rPr>
              <a:t>”</a:t>
            </a:r>
            <a:r>
              <a:rPr lang="zh-CN" altLang="en-US" dirty="0"/>
              <a:t>及</a:t>
            </a:r>
            <a:r>
              <a:rPr lang="zh-CN" altLang="en-US" dirty="0">
                <a:latin typeface="Arial"/>
              </a:rPr>
              <a:t>“</a:t>
            </a:r>
            <a:r>
              <a:rPr lang="zh-CN" altLang="en-US" dirty="0"/>
              <a:t>基线处理与质量评估</a:t>
            </a:r>
            <a:r>
              <a:rPr lang="zh-CN" altLang="en-US" dirty="0">
                <a:latin typeface="Arial"/>
              </a:rPr>
              <a:t>”</a:t>
            </a:r>
            <a:r>
              <a:rPr lang="zh-CN" altLang="en-US" dirty="0"/>
              <a:t>四步，直至完成所有</a:t>
            </a:r>
            <a:r>
              <a:rPr lang="en-US" altLang="zh-CN" dirty="0"/>
              <a:t>GPS</a:t>
            </a:r>
            <a:r>
              <a:rPr lang="zh-CN" altLang="en-US" dirty="0"/>
              <a:t>观测工作</a:t>
            </a:r>
          </a:p>
        </p:txBody>
      </p:sp>
      <p:sp>
        <p:nvSpPr>
          <p:cNvPr id="133123" name="Rectangle 3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dirty="0"/>
              <a:t>2. </a:t>
            </a:r>
            <a:r>
              <a:rPr lang="zh-CN" altLang="en-US" dirty="0"/>
              <a:t>测量实施</a:t>
            </a:r>
          </a:p>
        </p:txBody>
      </p:sp>
      <p:sp>
        <p:nvSpPr>
          <p:cNvPr id="34820" name="AutoShape 4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80375" y="6409234"/>
            <a:ext cx="576263" cy="476250"/>
          </a:xfrm>
          <a:prstGeom prst="moon">
            <a:avLst>
              <a:gd name="adj" fmla="val 50000"/>
            </a:avLst>
          </a:prstGeom>
          <a:gradFill rotWithShape="1">
            <a:gsLst>
              <a:gs pos="0">
                <a:srgbClr val="5E9EFF"/>
              </a:gs>
              <a:gs pos="20000">
                <a:srgbClr val="85C2FF"/>
              </a:gs>
              <a:gs pos="35001">
                <a:srgbClr val="C4D6EB"/>
              </a:gs>
              <a:gs pos="50000">
                <a:srgbClr val="FFEBFA"/>
              </a:gs>
              <a:gs pos="64999">
                <a:srgbClr val="C4D6EB"/>
              </a:gs>
              <a:gs pos="80000">
                <a:srgbClr val="85C2FF"/>
              </a:gs>
              <a:gs pos="100000">
                <a:srgbClr val="5E9EFF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6032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4821" name="AutoShape 5"/>
          <p:cNvSpPr>
            <a:spLocks/>
          </p:cNvSpPr>
          <p:nvPr/>
        </p:nvSpPr>
        <p:spPr bwMode="auto">
          <a:xfrm>
            <a:off x="6743702" y="1417638"/>
            <a:ext cx="215900" cy="931863"/>
          </a:xfrm>
          <a:prstGeom prst="rightBrace">
            <a:avLst>
              <a:gd name="adj1" fmla="val 16667"/>
              <a:gd name="adj2" fmla="val 50000"/>
            </a:avLst>
          </a:prstGeom>
          <a:noFill/>
          <a:ln w="6032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4822" name="AutoShape 6"/>
          <p:cNvSpPr>
            <a:spLocks noChangeArrowheads="1"/>
          </p:cNvSpPr>
          <p:nvPr/>
        </p:nvSpPr>
        <p:spPr bwMode="auto">
          <a:xfrm>
            <a:off x="4764882" y="2851151"/>
            <a:ext cx="2194720" cy="217809"/>
          </a:xfrm>
          <a:prstGeom prst="lightningBolt">
            <a:avLst/>
          </a:prstGeom>
          <a:noFill/>
          <a:ln w="349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4823" name="AutoShape 8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7175500" y="2636838"/>
            <a:ext cx="3492500" cy="863600"/>
          </a:xfrm>
          <a:prstGeom prst="flowChartMultidocument">
            <a:avLst/>
          </a:prstGeom>
          <a:noFill/>
          <a:ln w="603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2400">
                <a:solidFill>
                  <a:schemeClr val="tx2"/>
                </a:solidFill>
                <a:latin typeface="华文细黑" pitchFamily="2" charset="-122"/>
                <a:ea typeface="华文细黑" pitchFamily="2" charset="-122"/>
              </a:rPr>
              <a:t>GPS</a:t>
            </a:r>
            <a:r>
              <a:rPr lang="zh-CN" altLang="en-US" sz="2400">
                <a:solidFill>
                  <a:schemeClr val="tx2"/>
                </a:solidFill>
                <a:latin typeface="华文细黑" pitchFamily="2" charset="-122"/>
                <a:ea typeface="华文细黑" pitchFamily="2" charset="-122"/>
              </a:rPr>
              <a:t>测量的作业模式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594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/>
              <a:t>外业观测</a:t>
            </a:r>
          </a:p>
        </p:txBody>
      </p:sp>
      <p:sp>
        <p:nvSpPr>
          <p:cNvPr id="23859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872336" y="1705074"/>
            <a:ext cx="3959968" cy="5036294"/>
          </a:xfrm>
        </p:spPr>
        <p:txBody>
          <a:bodyPr/>
          <a:lstStyle/>
          <a:p>
            <a:pPr eaLnBrk="1" hangingPunct="1">
              <a:lnSpc>
                <a:spcPct val="150000"/>
              </a:lnSpc>
              <a:defRPr/>
            </a:pPr>
            <a:r>
              <a:rPr lang="zh-CN" altLang="en-US" sz="2800" dirty="0"/>
              <a:t>清楚技术指标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lang="zh-CN" altLang="en-US" sz="2800" dirty="0"/>
              <a:t>仪器安置</a:t>
            </a:r>
          </a:p>
          <a:p>
            <a:pPr lvl="1" eaLnBrk="1" hangingPunct="1">
              <a:lnSpc>
                <a:spcPct val="150000"/>
              </a:lnSpc>
              <a:defRPr/>
            </a:pPr>
            <a:r>
              <a:rPr lang="zh-CN" altLang="en-US" sz="2400" dirty="0"/>
              <a:t>对中、整平</a:t>
            </a:r>
          </a:p>
          <a:p>
            <a:pPr lvl="1" eaLnBrk="1" hangingPunct="1">
              <a:lnSpc>
                <a:spcPct val="150000"/>
              </a:lnSpc>
              <a:defRPr/>
            </a:pPr>
            <a:r>
              <a:rPr lang="zh-CN" altLang="en-US" sz="2400" dirty="0"/>
              <a:t>天线指北</a:t>
            </a:r>
          </a:p>
          <a:p>
            <a:pPr lvl="1" eaLnBrk="1" hangingPunct="1">
              <a:lnSpc>
                <a:spcPct val="150000"/>
              </a:lnSpc>
              <a:defRPr/>
            </a:pPr>
            <a:r>
              <a:rPr lang="zh-CN" altLang="en-US" sz="2400" dirty="0"/>
              <a:t>量起仪器高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lang="zh-CN" altLang="en-US" sz="2800" dirty="0"/>
              <a:t>开机观测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lang="zh-CN" altLang="en-US" sz="2800" dirty="0"/>
              <a:t>观测记录</a:t>
            </a:r>
          </a:p>
        </p:txBody>
      </p:sp>
      <p:sp>
        <p:nvSpPr>
          <p:cNvPr id="35845" name="AutoShape 6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8191" y="6377952"/>
            <a:ext cx="576263" cy="476250"/>
          </a:xfrm>
          <a:prstGeom prst="moon">
            <a:avLst>
              <a:gd name="adj" fmla="val 50000"/>
            </a:avLst>
          </a:prstGeom>
          <a:gradFill rotWithShape="1">
            <a:gsLst>
              <a:gs pos="0">
                <a:srgbClr val="5E9EFF"/>
              </a:gs>
              <a:gs pos="20000">
                <a:srgbClr val="85C2FF"/>
              </a:gs>
              <a:gs pos="35001">
                <a:srgbClr val="C4D6EB"/>
              </a:gs>
              <a:gs pos="50000">
                <a:srgbClr val="FFEBFA"/>
              </a:gs>
              <a:gs pos="64999">
                <a:srgbClr val="C4D6EB"/>
              </a:gs>
              <a:gs pos="80000">
                <a:srgbClr val="85C2FF"/>
              </a:gs>
              <a:gs pos="100000">
                <a:srgbClr val="5E9EFF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6032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pic>
        <p:nvPicPr>
          <p:cNvPr id="114690" name="Picture 2" descr="G:\研究兴趣与方向\GPS\仪器设备与软件操作资料\trimble\R3图片资料与使用手册\R3三脚架架设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0688" y="2558278"/>
            <a:ext cx="3959968" cy="316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08BF9C47-B23C-4EE2-A90B-21ADE8BEE1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61" y="2570974"/>
            <a:ext cx="4210453" cy="3155279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4" name="Rectangle 4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sz="4800"/>
              <a:t>GPS</a:t>
            </a:r>
            <a:r>
              <a:rPr lang="zh-CN" altLang="en-US" sz="4800"/>
              <a:t>测量的作业模式介绍</a:t>
            </a:r>
          </a:p>
        </p:txBody>
      </p:sp>
      <p:sp>
        <p:nvSpPr>
          <p:cNvPr id="30725" name="Rectangle 5"/>
          <p:cNvSpPr>
            <a:spLocks noGrp="1" noChangeArrowheads="1"/>
          </p:cNvSpPr>
          <p:nvPr>
            <p:ph type="body" sz="half" idx="1"/>
          </p:nvPr>
        </p:nvSpPr>
        <p:spPr>
          <a:xfrm>
            <a:off x="1981200" y="1600201"/>
            <a:ext cx="6059488" cy="5257799"/>
          </a:xfrm>
        </p:spPr>
        <p:txBody>
          <a:bodyPr/>
          <a:lstStyle/>
          <a:p>
            <a:pPr eaLnBrk="1" hangingPunct="1">
              <a:lnSpc>
                <a:spcPct val="150000"/>
              </a:lnSpc>
              <a:defRPr/>
            </a:pPr>
            <a:r>
              <a:rPr lang="zh-CN" altLang="en-US" dirty="0">
                <a:hlinkClick r:id="rId3" action="ppaction://hlinksldjump"/>
              </a:rPr>
              <a:t>经典静态</a:t>
            </a:r>
            <a:r>
              <a:rPr lang="zh-CN" altLang="en-US" dirty="0"/>
              <a:t>定位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lang="zh-CN" altLang="en-US" dirty="0">
                <a:hlinkClick r:id="rId4" action="ppaction://hlinksldjump"/>
              </a:rPr>
              <a:t>快速静态</a:t>
            </a:r>
            <a:r>
              <a:rPr lang="zh-CN" altLang="en-US" dirty="0"/>
              <a:t>定位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lang="zh-CN" altLang="en-US" dirty="0">
                <a:hlinkClick r:id="rId5" action="ppaction://hlinksldjump"/>
              </a:rPr>
              <a:t>准动态</a:t>
            </a:r>
            <a:r>
              <a:rPr lang="zh-CN" altLang="en-US" dirty="0"/>
              <a:t>定位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lang="zh-CN" altLang="en-US" dirty="0">
                <a:hlinkClick r:id="rId6" action="ppaction://hlinksldjump"/>
              </a:rPr>
              <a:t>往返重复设站</a:t>
            </a:r>
            <a:endParaRPr lang="zh-CN" altLang="en-US" dirty="0"/>
          </a:p>
          <a:p>
            <a:pPr eaLnBrk="1" hangingPunct="1">
              <a:lnSpc>
                <a:spcPct val="150000"/>
              </a:lnSpc>
              <a:defRPr/>
            </a:pPr>
            <a:r>
              <a:rPr lang="zh-CN" altLang="en-US" dirty="0">
                <a:hlinkClick r:id="rId7" action="ppaction://hlinksldjump"/>
              </a:rPr>
              <a:t>动态</a:t>
            </a:r>
            <a:r>
              <a:rPr lang="zh-CN" altLang="en-US" dirty="0"/>
              <a:t>定位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lang="zh-CN" altLang="en-US" dirty="0">
                <a:hlinkClick r:id="rId8" action="ppaction://hlinksldjump"/>
              </a:rPr>
              <a:t>实时动态定位</a:t>
            </a:r>
            <a:r>
              <a:rPr lang="zh-CN" altLang="en-US" dirty="0"/>
              <a:t>的作业模式</a:t>
            </a:r>
          </a:p>
        </p:txBody>
      </p:sp>
      <p:pic>
        <p:nvPicPr>
          <p:cNvPr id="36868" name="Picture 12" descr="全球定位系统"/>
          <p:cNvPicPr>
            <a:picLocks noGrp="1" noChangeAspect="1" noChangeArrowheads="1"/>
          </p:cNvPicPr>
          <p:nvPr>
            <p:ph sz="half" idx="2"/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600056" y="1241841"/>
            <a:ext cx="5435600" cy="32131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6869" name="AutoShape 14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33337" y="6381750"/>
            <a:ext cx="576263" cy="476250"/>
          </a:xfrm>
          <a:prstGeom prst="moon">
            <a:avLst>
              <a:gd name="adj" fmla="val 50000"/>
            </a:avLst>
          </a:prstGeom>
          <a:gradFill rotWithShape="1">
            <a:gsLst>
              <a:gs pos="0">
                <a:srgbClr val="5E9EFF"/>
              </a:gs>
              <a:gs pos="20000">
                <a:srgbClr val="85C2FF"/>
              </a:gs>
              <a:gs pos="35001">
                <a:srgbClr val="C4D6EB"/>
              </a:gs>
              <a:gs pos="50000">
                <a:srgbClr val="FFEBFA"/>
              </a:gs>
              <a:gs pos="64999">
                <a:srgbClr val="C4D6EB"/>
              </a:gs>
              <a:gs pos="80000">
                <a:srgbClr val="85C2FF"/>
              </a:gs>
              <a:gs pos="100000">
                <a:srgbClr val="5E9EFF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6032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</p:spTree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sz="4800"/>
              <a:t>经典静态定位</a:t>
            </a:r>
          </a:p>
        </p:txBody>
      </p:sp>
      <p:sp>
        <p:nvSpPr>
          <p:cNvPr id="9113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983432" y="1600201"/>
            <a:ext cx="6840760" cy="4525963"/>
          </a:xfrm>
        </p:spPr>
        <p:txBody>
          <a:bodyPr/>
          <a:lstStyle/>
          <a:p>
            <a:pPr eaLnBrk="1" hangingPunct="1">
              <a:spcAft>
                <a:spcPts val="1200"/>
              </a:spcAft>
              <a:defRPr/>
            </a:pPr>
            <a:r>
              <a:rPr lang="zh-CN" altLang="en-US" sz="2800" dirty="0"/>
              <a:t>作业方法：</a:t>
            </a:r>
            <a:r>
              <a:rPr lang="zh-CN" altLang="en-US" sz="2800" b="0" dirty="0">
                <a:effectLst/>
              </a:rPr>
              <a:t>同步观测</a:t>
            </a:r>
            <a:r>
              <a:rPr lang="en-US" altLang="zh-CN" sz="2800" b="0" dirty="0">
                <a:effectLst/>
              </a:rPr>
              <a:t>4</a:t>
            </a:r>
            <a:r>
              <a:rPr lang="zh-CN" altLang="en-US" sz="2800" b="0" dirty="0">
                <a:effectLst/>
              </a:rPr>
              <a:t>颗以上卫星，每时段长</a:t>
            </a:r>
            <a:r>
              <a:rPr lang="en-US" altLang="zh-CN" sz="2800" b="0" dirty="0">
                <a:effectLst/>
                <a:hlinkClick r:id="rId3" action="ppaction://hlinksldjump"/>
              </a:rPr>
              <a:t>45min</a:t>
            </a:r>
            <a:r>
              <a:rPr lang="zh-CN" altLang="en-US" sz="2800" b="0" dirty="0">
                <a:effectLst/>
                <a:hlinkClick r:id="rId3" action="ppaction://hlinksldjump"/>
              </a:rPr>
              <a:t>至</a:t>
            </a:r>
            <a:r>
              <a:rPr lang="en-US" altLang="zh-CN" sz="2800" b="0" dirty="0">
                <a:effectLst/>
                <a:hlinkClick r:id="rId3" action="ppaction://hlinksldjump"/>
              </a:rPr>
              <a:t>2h</a:t>
            </a:r>
            <a:r>
              <a:rPr lang="zh-CN" altLang="en-US" sz="2800" b="0" dirty="0">
                <a:effectLst/>
                <a:hlinkClick r:id="rId3" action="ppaction://hlinksldjump"/>
              </a:rPr>
              <a:t>或更多</a:t>
            </a:r>
            <a:endParaRPr lang="zh-CN" altLang="en-US" sz="2800" b="0" dirty="0">
              <a:effectLst/>
            </a:endParaRPr>
          </a:p>
          <a:p>
            <a:pPr eaLnBrk="1" hangingPunct="1">
              <a:spcAft>
                <a:spcPts val="1200"/>
              </a:spcAft>
              <a:defRPr/>
            </a:pPr>
            <a:r>
              <a:rPr lang="zh-CN" altLang="en-US" sz="2800" dirty="0"/>
              <a:t>精度：</a:t>
            </a:r>
            <a:r>
              <a:rPr lang="zh-CN" altLang="en-US" sz="2800" b="0" dirty="0">
                <a:effectLst/>
              </a:rPr>
              <a:t>可达</a:t>
            </a:r>
            <a:r>
              <a:rPr lang="en-US" altLang="zh-CN" sz="2800" b="0" dirty="0">
                <a:effectLst/>
              </a:rPr>
              <a:t>5mm+1×10″·D</a:t>
            </a:r>
            <a:endParaRPr lang="zh-CN" altLang="en-US" sz="2800" b="0" dirty="0">
              <a:effectLst/>
            </a:endParaRPr>
          </a:p>
          <a:p>
            <a:pPr eaLnBrk="1" hangingPunct="1">
              <a:spcAft>
                <a:spcPts val="1200"/>
              </a:spcAft>
              <a:defRPr/>
            </a:pPr>
            <a:r>
              <a:rPr lang="zh-CN" altLang="en-US" sz="2800" dirty="0"/>
              <a:t>应用范围：</a:t>
            </a:r>
            <a:r>
              <a:rPr lang="zh-CN" altLang="en-US" sz="2800" b="0" dirty="0">
                <a:effectLst/>
              </a:rPr>
              <a:t>国家级大地控制网、精密工程控制网等</a:t>
            </a:r>
          </a:p>
          <a:p>
            <a:pPr eaLnBrk="1" hangingPunct="1">
              <a:spcAft>
                <a:spcPts val="1200"/>
              </a:spcAft>
              <a:defRPr/>
            </a:pPr>
            <a:r>
              <a:rPr lang="zh-CN" altLang="en-US" sz="2800" dirty="0"/>
              <a:t>注意事项：</a:t>
            </a:r>
            <a:r>
              <a:rPr lang="zh-CN" altLang="en-US" sz="2800" b="0" dirty="0">
                <a:effectLst/>
              </a:rPr>
              <a:t>基线组成封闭图形，提高成果可靠度</a:t>
            </a:r>
          </a:p>
        </p:txBody>
      </p:sp>
      <p:pic>
        <p:nvPicPr>
          <p:cNvPr id="37892" name="Picture 4" descr="t8-10"/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20"/>
          <a:stretch/>
        </p:blipFill>
        <p:spPr>
          <a:xfrm>
            <a:off x="8112224" y="1196752"/>
            <a:ext cx="3841876" cy="46085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7893" name="AutoShape 6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33337" y="6345237"/>
            <a:ext cx="576263" cy="476250"/>
          </a:xfrm>
          <a:prstGeom prst="moon">
            <a:avLst>
              <a:gd name="adj" fmla="val 50000"/>
            </a:avLst>
          </a:prstGeom>
          <a:gradFill rotWithShape="1">
            <a:gsLst>
              <a:gs pos="0">
                <a:srgbClr val="5E9EFF"/>
              </a:gs>
              <a:gs pos="20000">
                <a:srgbClr val="85C2FF"/>
              </a:gs>
              <a:gs pos="35001">
                <a:srgbClr val="C4D6EB"/>
              </a:gs>
              <a:gs pos="50000">
                <a:srgbClr val="FFEBFA"/>
              </a:gs>
              <a:gs pos="64999">
                <a:srgbClr val="C4D6EB"/>
              </a:gs>
              <a:gs pos="80000">
                <a:srgbClr val="85C2FF"/>
              </a:gs>
              <a:gs pos="100000">
                <a:srgbClr val="5E9EFF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6032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</p:spTree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003A9B-8FF6-475B-9C1E-94949EC41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5520" y="0"/>
            <a:ext cx="10399085" cy="692696"/>
          </a:xfrm>
        </p:spPr>
        <p:txBody>
          <a:bodyPr/>
          <a:lstStyle/>
          <a:p>
            <a:r>
              <a:rPr lang="en-US" altLang="zh-CN" sz="3600" dirty="0"/>
              <a:t>B</a:t>
            </a:r>
            <a:r>
              <a:rPr lang="zh-CN" altLang="en-US" sz="3600" dirty="0"/>
              <a:t>、</a:t>
            </a:r>
            <a:r>
              <a:rPr lang="en-US" altLang="zh-CN" sz="3600" dirty="0"/>
              <a:t>C</a:t>
            </a:r>
            <a:r>
              <a:rPr lang="zh-CN" altLang="en-US" sz="3600" dirty="0"/>
              <a:t>、</a:t>
            </a:r>
            <a:r>
              <a:rPr lang="en-US" altLang="zh-CN" sz="3600" dirty="0"/>
              <a:t>D</a:t>
            </a:r>
            <a:r>
              <a:rPr lang="zh-CN" altLang="en-US" sz="3600" dirty="0"/>
              <a:t>、</a:t>
            </a:r>
            <a:r>
              <a:rPr lang="en-US" altLang="zh-CN" sz="3600" dirty="0"/>
              <a:t>E</a:t>
            </a:r>
            <a:r>
              <a:rPr lang="zh-CN" altLang="en-US" sz="3600" dirty="0"/>
              <a:t>级</a:t>
            </a:r>
            <a:r>
              <a:rPr lang="en-US" altLang="zh-CN" sz="3600" dirty="0"/>
              <a:t>GNSS</a:t>
            </a:r>
            <a:r>
              <a:rPr lang="zh-CN" altLang="en-US" sz="3600" dirty="0"/>
              <a:t>网观测的基本技术规定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D20BEF2-C7F4-4785-B843-3B477B6B02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380"/>
          <a:stretch/>
        </p:blipFill>
        <p:spPr>
          <a:xfrm>
            <a:off x="17395" y="692696"/>
            <a:ext cx="12192000" cy="6165304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7DB40975-E039-4EE5-95C7-2AD1B04AD0B6}"/>
              </a:ext>
            </a:extLst>
          </p:cNvPr>
          <p:cNvSpPr txBox="1"/>
          <p:nvPr/>
        </p:nvSpPr>
        <p:spPr>
          <a:xfrm>
            <a:off x="2063552" y="6488668"/>
            <a:ext cx="99371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bg2"/>
                </a:solidFill>
              </a:rPr>
              <a:t>[1]国家市场监督管理总局,国家标准化管理委员会. 全球导航卫星系统(GNSS)测量规范. [S], 2024.</a:t>
            </a:r>
          </a:p>
        </p:txBody>
      </p:sp>
      <p:sp>
        <p:nvSpPr>
          <p:cNvPr id="9" name="AutoShape 6">
            <a:hlinkClick r:id="rId4" action="ppaction://hlinksldjump"/>
            <a:extLst>
              <a:ext uri="{FF2B5EF4-FFF2-40B4-BE49-F238E27FC236}">
                <a16:creationId xmlns:a16="http://schemas.microsoft.com/office/drawing/2014/main" id="{C1A24EDD-BCA1-4597-850D-BF65598C8F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337" y="6345237"/>
            <a:ext cx="576263" cy="476250"/>
          </a:xfrm>
          <a:prstGeom prst="moon">
            <a:avLst>
              <a:gd name="adj" fmla="val 50000"/>
            </a:avLst>
          </a:prstGeom>
          <a:gradFill rotWithShape="1">
            <a:gsLst>
              <a:gs pos="0">
                <a:srgbClr val="5E9EFF"/>
              </a:gs>
              <a:gs pos="20000">
                <a:srgbClr val="85C2FF"/>
              </a:gs>
              <a:gs pos="35001">
                <a:srgbClr val="C4D6EB"/>
              </a:gs>
              <a:gs pos="50000">
                <a:srgbClr val="FFEBFA"/>
              </a:gs>
              <a:gs pos="64999">
                <a:srgbClr val="C4D6EB"/>
              </a:gs>
              <a:gs pos="80000">
                <a:srgbClr val="85C2FF"/>
              </a:gs>
              <a:gs pos="100000">
                <a:srgbClr val="5E9EFF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6032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085068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sz="4800"/>
              <a:t>快速静态定位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3187" name="Rectangle 3"/>
              <p:cNvSpPr>
                <a:spLocks noGrp="1" noChangeArrowheads="1"/>
              </p:cNvSpPr>
              <p:nvPr>
                <p:ph type="body" sz="half" idx="1"/>
              </p:nvPr>
            </p:nvSpPr>
            <p:spPr>
              <a:xfrm>
                <a:off x="911425" y="1600201"/>
                <a:ext cx="7200800" cy="4525963"/>
              </a:xfrm>
            </p:spPr>
            <p:txBody>
              <a:bodyPr/>
              <a:lstStyle/>
              <a:p>
                <a:pPr eaLnBrk="1" hangingPunct="1">
                  <a:spcAft>
                    <a:spcPts val="1200"/>
                  </a:spcAft>
                  <a:defRPr/>
                </a:pPr>
                <a:r>
                  <a:rPr lang="zh-CN" altLang="en-US" sz="2800" dirty="0"/>
                  <a:t>作业方法：</a:t>
                </a:r>
                <a:r>
                  <a:rPr lang="zh-CN" altLang="en-US" sz="2800" b="0" dirty="0">
                    <a:effectLst/>
                  </a:rPr>
                  <a:t>中部选择一个基准站，各点流动设站在每点观测数分钟。</a:t>
                </a:r>
              </a:p>
              <a:p>
                <a:pPr eaLnBrk="1" hangingPunct="1">
                  <a:spcAft>
                    <a:spcPts val="1200"/>
                  </a:spcAft>
                  <a:defRPr/>
                </a:pPr>
                <a:r>
                  <a:rPr lang="zh-CN" altLang="en-US" sz="2800" dirty="0"/>
                  <a:t>精度：</a:t>
                </a:r>
                <a14:m>
                  <m:oMath xmlns:m="http://schemas.openxmlformats.org/officeDocument/2006/math">
                    <m:r>
                      <a:rPr lang="en-US" altLang="zh-CN" sz="2800" b="0" i="1">
                        <a:effectLst/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altLang="zh-CN" sz="2800" b="0" i="1">
                        <a:effectLst/>
                        <a:latin typeface="Cambria Math" panose="02040503050406030204" pitchFamily="18" charset="0"/>
                      </a:rPr>
                      <m:t>𝑚𝑚</m:t>
                    </m:r>
                    <m:r>
                      <a:rPr lang="en-US" altLang="zh-CN" sz="2800" b="0" i="1">
                        <a:effectLst/>
                        <a:latin typeface="Cambria Math" panose="02040503050406030204" pitchFamily="18" charset="0"/>
                      </a:rPr>
                      <m:t>+1×</m:t>
                    </m:r>
                    <m:sSup>
                      <m:sSupPr>
                        <m:ctrlPr>
                          <a:rPr lang="en-US" altLang="zh-CN" sz="2800" b="0" i="1"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b="0" i="1">
                            <a:effectLst/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CN" sz="2800" b="0" i="1">
                            <a:effectLst/>
                            <a:latin typeface="Cambria Math" panose="02040503050406030204" pitchFamily="18" charset="0"/>
                          </a:rPr>
                          <m:t>−6</m:t>
                        </m:r>
                      </m:sup>
                    </m:sSup>
                    <m:r>
                      <a:rPr lang="en-US" altLang="zh-CN" sz="2800" b="0" i="1">
                        <a:effectLst/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zh-CN" altLang="en-US" sz="2800" b="0" dirty="0">
                  <a:effectLst/>
                </a:endParaRPr>
              </a:p>
              <a:p>
                <a:pPr eaLnBrk="1" hangingPunct="1">
                  <a:spcAft>
                    <a:spcPts val="1200"/>
                  </a:spcAft>
                  <a:defRPr/>
                </a:pPr>
                <a:r>
                  <a:rPr lang="zh-CN" altLang="en-US" sz="2800" dirty="0"/>
                  <a:t>应用范围：</a:t>
                </a:r>
                <a:r>
                  <a:rPr lang="zh-CN" altLang="en-US" sz="2800" b="0" dirty="0">
                    <a:effectLst/>
                  </a:rPr>
                  <a:t>控制网的建立及其加密、工程测量、地籍测量、大批相距百米左右的点位定位。</a:t>
                </a:r>
              </a:p>
              <a:p>
                <a:pPr eaLnBrk="1" hangingPunct="1">
                  <a:spcAft>
                    <a:spcPts val="1200"/>
                  </a:spcAft>
                  <a:defRPr/>
                </a:pPr>
                <a:r>
                  <a:rPr lang="zh-CN" altLang="en-US" sz="2800" dirty="0"/>
                  <a:t>注意事项：</a:t>
                </a:r>
                <a:r>
                  <a:rPr lang="zh-CN" altLang="en-US" sz="2800" b="0" dirty="0">
                    <a:effectLst/>
                  </a:rPr>
                  <a:t>流动点与基准点相距应不超过</a:t>
                </a:r>
                <a:r>
                  <a:rPr lang="en-US" altLang="zh-CN" sz="2800" b="0" dirty="0">
                    <a:effectLst/>
                  </a:rPr>
                  <a:t>20km</a:t>
                </a:r>
                <a:endParaRPr lang="zh-CN" altLang="en-US" sz="2800" b="0" dirty="0">
                  <a:effectLst/>
                </a:endParaRPr>
              </a:p>
            </p:txBody>
          </p:sp>
        </mc:Choice>
        <mc:Fallback xmlns="">
          <p:sp>
            <p:nvSpPr>
              <p:cNvPr id="93187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1"/>
              </p:nvPr>
            </p:nvSpPr>
            <p:spPr>
              <a:xfrm>
                <a:off x="911425" y="1600201"/>
                <a:ext cx="7200800" cy="4525963"/>
              </a:xfrm>
              <a:blipFill>
                <a:blip r:embed="rId3"/>
                <a:stretch>
                  <a:fillRect l="-847" t="-16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8916" name="Picture 6" descr="t8-11"/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93" r="7692"/>
          <a:stretch/>
        </p:blipFill>
        <p:spPr>
          <a:xfrm>
            <a:off x="8112224" y="1638024"/>
            <a:ext cx="3938588" cy="46799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8917" name="AutoShape 7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33337" y="6381750"/>
            <a:ext cx="576263" cy="476250"/>
          </a:xfrm>
          <a:prstGeom prst="moon">
            <a:avLst>
              <a:gd name="adj" fmla="val 50000"/>
            </a:avLst>
          </a:prstGeom>
          <a:gradFill rotWithShape="1">
            <a:gsLst>
              <a:gs pos="0">
                <a:srgbClr val="5E9EFF"/>
              </a:gs>
              <a:gs pos="20000">
                <a:srgbClr val="85C2FF"/>
              </a:gs>
              <a:gs pos="35001">
                <a:srgbClr val="C4D6EB"/>
              </a:gs>
              <a:gs pos="50000">
                <a:srgbClr val="FFEBFA"/>
              </a:gs>
              <a:gs pos="64999">
                <a:srgbClr val="C4D6EB"/>
              </a:gs>
              <a:gs pos="80000">
                <a:srgbClr val="85C2FF"/>
              </a:gs>
              <a:gs pos="100000">
                <a:srgbClr val="5E9EFF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6032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</p:spTree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609600" y="720725"/>
            <a:ext cx="4694312" cy="114300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800" dirty="0">
                <a:solidFill>
                  <a:schemeClr val="tx1"/>
                </a:solidFill>
              </a:rPr>
              <a:t>一、</a:t>
            </a:r>
            <a:r>
              <a:rPr lang="en-US" altLang="zh-CN" sz="2800" dirty="0">
                <a:solidFill>
                  <a:schemeClr val="tx1"/>
                </a:solidFill>
              </a:rPr>
              <a:t>GNSS</a:t>
            </a:r>
            <a:r>
              <a:rPr lang="zh-CN" altLang="en-US" sz="2800" dirty="0">
                <a:solidFill>
                  <a:schemeClr val="tx1"/>
                </a:solidFill>
              </a:rPr>
              <a:t>测量的工作步骤（以基线向量网为例）</a:t>
            </a:r>
          </a:p>
        </p:txBody>
      </p:sp>
      <p:sp>
        <p:nvSpPr>
          <p:cNvPr id="1269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07568" y="1760786"/>
            <a:ext cx="3369518" cy="4525963"/>
          </a:xfrm>
        </p:spPr>
        <p:txBody>
          <a:bodyPr/>
          <a:lstStyle/>
          <a:p>
            <a:pPr marL="0" indent="0" eaLnBrk="1" hangingPunct="1">
              <a:lnSpc>
                <a:spcPct val="200000"/>
              </a:lnSpc>
              <a:buNone/>
              <a:defRPr/>
            </a:pPr>
            <a:r>
              <a:rPr lang="en-US" altLang="zh-CN" dirty="0"/>
              <a:t>1. </a:t>
            </a:r>
            <a:r>
              <a:rPr lang="zh-CN" altLang="en-US" dirty="0">
                <a:hlinkClick r:id="rId3" action="ppaction://hlinksldjump"/>
              </a:rPr>
              <a:t>测前</a:t>
            </a:r>
            <a:r>
              <a:rPr lang="zh-CN" altLang="en-US" dirty="0"/>
              <a:t>工作</a:t>
            </a:r>
          </a:p>
          <a:p>
            <a:pPr marL="0" indent="0" eaLnBrk="1" hangingPunct="1">
              <a:lnSpc>
                <a:spcPct val="200000"/>
              </a:lnSpc>
              <a:buNone/>
              <a:defRPr/>
            </a:pPr>
            <a:r>
              <a:rPr lang="en-US" altLang="zh-CN" dirty="0"/>
              <a:t>2. </a:t>
            </a:r>
            <a:r>
              <a:rPr lang="zh-CN" altLang="en-US" dirty="0">
                <a:hlinkClick r:id="rId4" action="ppaction://hlinksldjump"/>
              </a:rPr>
              <a:t>测量</a:t>
            </a:r>
            <a:r>
              <a:rPr lang="zh-CN" altLang="en-US" dirty="0"/>
              <a:t>实施</a:t>
            </a:r>
          </a:p>
          <a:p>
            <a:pPr marL="0" indent="0" eaLnBrk="1" hangingPunct="1">
              <a:lnSpc>
                <a:spcPct val="200000"/>
              </a:lnSpc>
              <a:buNone/>
              <a:defRPr/>
            </a:pPr>
            <a:r>
              <a:rPr lang="en-US" altLang="zh-CN" dirty="0"/>
              <a:t>3. </a:t>
            </a:r>
            <a:r>
              <a:rPr lang="zh-CN" altLang="en-US" dirty="0">
                <a:hlinkClick r:id="rId5" action="ppaction://hlinksldjump"/>
              </a:rPr>
              <a:t>测</a:t>
            </a:r>
            <a:r>
              <a:rPr lang="zh-CN" altLang="en-US" dirty="0">
                <a:hlinkClick r:id="rId6" action="ppaction://hlinksldjump"/>
              </a:rPr>
              <a:t>后</a:t>
            </a:r>
            <a:r>
              <a:rPr lang="zh-CN" altLang="en-US" dirty="0"/>
              <a:t>工作</a:t>
            </a:r>
          </a:p>
        </p:txBody>
      </p:sp>
      <p:sp>
        <p:nvSpPr>
          <p:cNvPr id="2" name="箭头: 下 1">
            <a:extLst>
              <a:ext uri="{FF2B5EF4-FFF2-40B4-BE49-F238E27FC236}">
                <a16:creationId xmlns:a16="http://schemas.microsoft.com/office/drawing/2014/main" id="{17EE4A2B-F6FF-46E7-8B83-02F68EB1DF88}"/>
              </a:ext>
            </a:extLst>
          </p:cNvPr>
          <p:cNvSpPr/>
          <p:nvPr/>
        </p:nvSpPr>
        <p:spPr bwMode="auto">
          <a:xfrm>
            <a:off x="3056531" y="2653481"/>
            <a:ext cx="360040" cy="504056"/>
          </a:xfrm>
          <a:prstGeom prst="downArrow">
            <a:avLst/>
          </a:prstGeom>
          <a:gradFill flip="none" rotWithShape="1">
            <a:gsLst>
              <a:gs pos="0">
                <a:schemeClr val="dk1">
                  <a:lumMod val="67000"/>
                </a:schemeClr>
              </a:gs>
              <a:gs pos="48000">
                <a:schemeClr val="dk1">
                  <a:lumMod val="97000"/>
                  <a:lumOff val="3000"/>
                </a:schemeClr>
              </a:gs>
              <a:gs pos="100000">
                <a:schemeClr val="dk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tx1"/>
              </a:solidFill>
              <a:latin typeface="Garamond" pitchFamily="18" charset="0"/>
              <a:ea typeface="宋体" pitchFamily="2" charset="-122"/>
            </a:endParaRPr>
          </a:p>
        </p:txBody>
      </p:sp>
      <p:sp>
        <p:nvSpPr>
          <p:cNvPr id="6" name="箭头: 下 5">
            <a:extLst>
              <a:ext uri="{FF2B5EF4-FFF2-40B4-BE49-F238E27FC236}">
                <a16:creationId xmlns:a16="http://schemas.microsoft.com/office/drawing/2014/main" id="{1C7F590E-5707-497C-BC85-04AB79188B4C}"/>
              </a:ext>
            </a:extLst>
          </p:cNvPr>
          <p:cNvSpPr/>
          <p:nvPr/>
        </p:nvSpPr>
        <p:spPr bwMode="auto">
          <a:xfrm>
            <a:off x="3016375" y="3769606"/>
            <a:ext cx="360040" cy="504056"/>
          </a:xfrm>
          <a:prstGeom prst="downArrow">
            <a:avLst/>
          </a:prstGeom>
          <a:gradFill flip="none" rotWithShape="1">
            <a:gsLst>
              <a:gs pos="0">
                <a:schemeClr val="dk1">
                  <a:lumMod val="67000"/>
                </a:schemeClr>
              </a:gs>
              <a:gs pos="48000">
                <a:schemeClr val="dk1">
                  <a:lumMod val="97000"/>
                  <a:lumOff val="3000"/>
                </a:schemeClr>
              </a:gs>
              <a:gs pos="100000">
                <a:schemeClr val="dk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tx1"/>
              </a:solidFill>
              <a:latin typeface="Garamond" pitchFamily="18" charset="0"/>
              <a:ea typeface="宋体" pitchFamily="2" charset="-122"/>
            </a:endParaRPr>
          </a:p>
        </p:txBody>
      </p:sp>
      <p:pic>
        <p:nvPicPr>
          <p:cNvPr id="7" name="Picture 5">
            <a:extLst>
              <a:ext uri="{FF2B5EF4-FFF2-40B4-BE49-F238E27FC236}">
                <a16:creationId xmlns:a16="http://schemas.microsoft.com/office/drawing/2014/main" id="{CA27EFAA-A780-478B-8568-80A06557D108}"/>
              </a:ext>
            </a:extLst>
          </p:cNvPr>
          <p:cNvPicPr>
            <a:picLocks noChangeArrowheads="1"/>
          </p:cNvPicPr>
          <p:nvPr/>
        </p:nvPicPr>
        <p:blipFill rotWithShape="1"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3" r="9548" b="2583"/>
          <a:stretch/>
        </p:blipFill>
        <p:spPr bwMode="auto">
          <a:xfrm>
            <a:off x="26371" y="3700463"/>
            <a:ext cx="2481262" cy="32403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内容占位符 4">
            <a:extLst>
              <a:ext uri="{FF2B5EF4-FFF2-40B4-BE49-F238E27FC236}">
                <a16:creationId xmlns:a16="http://schemas.microsoft.com/office/drawing/2014/main" id="{82209048-72A2-4EE5-9B1A-14314FE636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5763" y="155575"/>
            <a:ext cx="6726237" cy="6546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3" name="组合 2">
            <a:extLst>
              <a:ext uri="{FF2B5EF4-FFF2-40B4-BE49-F238E27FC236}">
                <a16:creationId xmlns:a16="http://schemas.microsoft.com/office/drawing/2014/main" id="{16DB072C-6A5A-4174-8985-9D582A8FF071}"/>
              </a:ext>
            </a:extLst>
          </p:cNvPr>
          <p:cNvGrpSpPr/>
          <p:nvPr/>
        </p:nvGrpSpPr>
        <p:grpSpPr>
          <a:xfrm>
            <a:off x="8040216" y="1863725"/>
            <a:ext cx="2724150" cy="4427538"/>
            <a:chOff x="8010525" y="1863725"/>
            <a:chExt cx="2724150" cy="4427538"/>
          </a:xfrm>
        </p:grpSpPr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FDA27139-4825-4422-AF42-F9445CD3B059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8021638" y="4476750"/>
              <a:ext cx="750887" cy="1814513"/>
            </a:xfrm>
            <a:prstGeom prst="line">
              <a:avLst/>
            </a:prstGeom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252C78CB-75F1-4412-B15D-54D5E838AC80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8772525" y="5757863"/>
              <a:ext cx="1676400" cy="533400"/>
            </a:xfrm>
            <a:prstGeom prst="line">
              <a:avLst/>
            </a:prstGeom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2AB773E8-518E-41B1-B544-9ED2C8A93A62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8829675" y="3690938"/>
              <a:ext cx="1905000" cy="2600325"/>
            </a:xfrm>
            <a:prstGeom prst="line">
              <a:avLst/>
            </a:prstGeom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grpSp>
          <p:nvGrpSpPr>
            <p:cNvPr id="12" name="组合 53">
              <a:extLst>
                <a:ext uri="{FF2B5EF4-FFF2-40B4-BE49-F238E27FC236}">
                  <a16:creationId xmlns:a16="http://schemas.microsoft.com/office/drawing/2014/main" id="{C163525A-C54F-4E70-BE6C-9F9562C6921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010525" y="1885950"/>
              <a:ext cx="2667000" cy="3871913"/>
              <a:chOff x="8077200" y="1767215"/>
              <a:chExt cx="2667000" cy="3871585"/>
            </a:xfrm>
          </p:grpSpPr>
          <p:grpSp>
            <p:nvGrpSpPr>
              <p:cNvPr id="13" name="组合 52">
                <a:extLst>
                  <a:ext uri="{FF2B5EF4-FFF2-40B4-BE49-F238E27FC236}">
                    <a16:creationId xmlns:a16="http://schemas.microsoft.com/office/drawing/2014/main" id="{32921842-51AF-41A8-A212-F7FC4F6DCC9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077200" y="3581400"/>
                <a:ext cx="2667000" cy="2057400"/>
                <a:chOff x="8077200" y="3581400"/>
                <a:chExt cx="2667000" cy="2057400"/>
              </a:xfrm>
            </p:grpSpPr>
            <p:cxnSp>
              <p:nvCxnSpPr>
                <p:cNvPr id="18" name="直接连接符 17">
                  <a:extLst>
                    <a:ext uri="{FF2B5EF4-FFF2-40B4-BE49-F238E27FC236}">
                      <a16:creationId xmlns:a16="http://schemas.microsoft.com/office/drawing/2014/main" id="{6AC5ED26-7114-46D9-8788-34FB85B7D5CD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8077200" y="4368907"/>
                  <a:ext cx="2438400" cy="1269893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直接连接符 18">
                  <a:extLst>
                    <a:ext uri="{FF2B5EF4-FFF2-40B4-BE49-F238E27FC236}">
                      <a16:creationId xmlns:a16="http://schemas.microsoft.com/office/drawing/2014/main" id="{015D0F9E-AC3C-49FF-A53C-331DB22949C6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V="1">
                  <a:off x="8088313" y="3581574"/>
                  <a:ext cx="2655887" cy="776221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直接连接符 19">
                  <a:extLst>
                    <a:ext uri="{FF2B5EF4-FFF2-40B4-BE49-F238E27FC236}">
                      <a16:creationId xmlns:a16="http://schemas.microsoft.com/office/drawing/2014/main" id="{9932926E-FC6A-4998-9159-0D0E41179182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>
                  <a:off x="10515600" y="3581574"/>
                  <a:ext cx="228600" cy="2057226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" name="组合 51">
                <a:extLst>
                  <a:ext uri="{FF2B5EF4-FFF2-40B4-BE49-F238E27FC236}">
                    <a16:creationId xmlns:a16="http://schemas.microsoft.com/office/drawing/2014/main" id="{B04253C4-BC34-4D9B-9F43-31A84E99261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087832" y="1767215"/>
                <a:ext cx="2656368" cy="2600839"/>
                <a:chOff x="8087832" y="1767215"/>
                <a:chExt cx="2656368" cy="2600839"/>
              </a:xfrm>
            </p:grpSpPr>
            <p:cxnSp>
              <p:nvCxnSpPr>
                <p:cNvPr id="15" name="直接连接符 14">
                  <a:extLst>
                    <a:ext uri="{FF2B5EF4-FFF2-40B4-BE49-F238E27FC236}">
                      <a16:creationId xmlns:a16="http://schemas.microsoft.com/office/drawing/2014/main" id="{693B65C3-B124-4E38-A674-D988CB39262E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V="1">
                  <a:off x="8088313" y="1767215"/>
                  <a:ext cx="288925" cy="2600105"/>
                </a:xfrm>
                <a:prstGeom prst="line">
                  <a:avLst/>
                </a:prstGeom>
                <a:ln>
                  <a:solidFill>
                    <a:srgbClr val="FFFF00"/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直接连接符 15">
                  <a:extLst>
                    <a:ext uri="{FF2B5EF4-FFF2-40B4-BE49-F238E27FC236}">
                      <a16:creationId xmlns:a16="http://schemas.microsoft.com/office/drawing/2014/main" id="{145C7B09-F3EE-4495-A1AF-231748A126A0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 flipV="1">
                  <a:off x="10036175" y="1767215"/>
                  <a:ext cx="708025" cy="1814360"/>
                </a:xfrm>
                <a:prstGeom prst="line">
                  <a:avLst/>
                </a:prstGeom>
                <a:ln>
                  <a:solidFill>
                    <a:srgbClr val="FFFF00"/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直接连接符 16">
                  <a:extLst>
                    <a:ext uri="{FF2B5EF4-FFF2-40B4-BE49-F238E27FC236}">
                      <a16:creationId xmlns:a16="http://schemas.microsoft.com/office/drawing/2014/main" id="{95E49AE2-2EF4-4CEB-8C3A-B464DD114925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V="1">
                  <a:off x="8088313" y="3570462"/>
                  <a:ext cx="2655887" cy="784159"/>
                </a:xfrm>
                <a:prstGeom prst="line">
                  <a:avLst/>
                </a:prstGeom>
                <a:ln>
                  <a:solidFill>
                    <a:srgbClr val="FFFF00"/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7F594037-A672-479B-927C-1087B50BE666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8032750" y="1885950"/>
              <a:ext cx="1892300" cy="2600325"/>
            </a:xfrm>
            <a:prstGeom prst="line">
              <a:avLst/>
            </a:prstGeom>
            <a:ln>
              <a:solidFill>
                <a:srgbClr val="FFFF00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4AF4C4AA-1F79-42EE-8A34-E11BF6FE6F8A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8397875" y="1885950"/>
              <a:ext cx="2235200" cy="1804988"/>
            </a:xfrm>
            <a:prstGeom prst="line">
              <a:avLst/>
            </a:prstGeom>
            <a:ln>
              <a:solidFill>
                <a:srgbClr val="FFFF00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0FA8D448-EF8C-4AC1-AFAD-E9D3EF43196C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8397875" y="1863725"/>
              <a:ext cx="1527175" cy="17463"/>
            </a:xfrm>
            <a:prstGeom prst="line">
              <a:avLst/>
            </a:prstGeom>
            <a:ln>
              <a:solidFill>
                <a:srgbClr val="FFFF00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sz="4800"/>
              <a:t>准动态定位</a:t>
            </a:r>
          </a:p>
        </p:txBody>
      </p:sp>
      <p:sp>
        <p:nvSpPr>
          <p:cNvPr id="9421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09600" y="1600201"/>
            <a:ext cx="7718648" cy="4525963"/>
          </a:xfrm>
        </p:spPr>
        <p:txBody>
          <a:bodyPr/>
          <a:lstStyle/>
          <a:p>
            <a:pPr eaLnBrk="1" hangingPunct="1">
              <a:spcAft>
                <a:spcPts val="1200"/>
              </a:spcAft>
              <a:defRPr/>
            </a:pPr>
            <a:r>
              <a:rPr lang="zh-CN" altLang="en-US" sz="2800" dirty="0"/>
              <a:t>作业方法：</a:t>
            </a:r>
            <a:r>
              <a:rPr lang="zh-CN" altLang="en-US" sz="2800" b="0" dirty="0">
                <a:effectLst/>
              </a:rPr>
              <a:t>基准点接收机跟踪所有可见卫星，流动接收机先置于</a:t>
            </a:r>
            <a:r>
              <a:rPr lang="en-US" altLang="zh-CN" sz="2800" b="0" dirty="0">
                <a:effectLst/>
              </a:rPr>
              <a:t>1</a:t>
            </a:r>
            <a:r>
              <a:rPr lang="zh-CN" altLang="en-US" sz="2800" b="0" dirty="0">
                <a:effectLst/>
              </a:rPr>
              <a:t>号站观测，在保持对所测卫星连续跟踪而不失锁的情况下，在</a:t>
            </a:r>
            <a:r>
              <a:rPr lang="en-US" altLang="zh-CN" sz="2800" b="0" dirty="0">
                <a:effectLst/>
              </a:rPr>
              <a:t>2</a:t>
            </a:r>
            <a:r>
              <a:rPr lang="zh-CN" altLang="en-US" sz="2800" b="0" dirty="0">
                <a:effectLst/>
              </a:rPr>
              <a:t>，</a:t>
            </a:r>
            <a:r>
              <a:rPr lang="en-US" altLang="zh-CN" sz="2800" b="0" dirty="0">
                <a:effectLst/>
              </a:rPr>
              <a:t>3</a:t>
            </a:r>
            <a:r>
              <a:rPr lang="zh-CN" altLang="en-US" sz="2800" b="0" dirty="0">
                <a:effectLst/>
              </a:rPr>
              <a:t>，</a:t>
            </a:r>
            <a:r>
              <a:rPr lang="en-US" altLang="zh-CN" sz="2800" b="0" dirty="0">
                <a:effectLst/>
              </a:rPr>
              <a:t>4</a:t>
            </a:r>
            <a:r>
              <a:rPr lang="zh-CN" altLang="en-US" sz="2800" b="0" dirty="0">
                <a:effectLst/>
              </a:rPr>
              <a:t>一各点观测数秒钟。</a:t>
            </a:r>
          </a:p>
          <a:p>
            <a:pPr eaLnBrk="1" hangingPunct="1">
              <a:spcAft>
                <a:spcPts val="1200"/>
              </a:spcAft>
              <a:defRPr/>
            </a:pPr>
            <a:r>
              <a:rPr lang="zh-CN" altLang="en-US" sz="2800" dirty="0"/>
              <a:t>精度：</a:t>
            </a:r>
            <a:r>
              <a:rPr lang="zh-CN" altLang="en-US" sz="2800" b="0" dirty="0">
                <a:effectLst/>
              </a:rPr>
              <a:t>基线中误差</a:t>
            </a:r>
            <a:r>
              <a:rPr lang="en-US" altLang="zh-CN" sz="2800" b="0" dirty="0">
                <a:effectLst/>
              </a:rPr>
              <a:t>1-2cm</a:t>
            </a:r>
            <a:endParaRPr lang="zh-CN" altLang="en-US" sz="2800" b="0" dirty="0">
              <a:effectLst/>
            </a:endParaRPr>
          </a:p>
          <a:p>
            <a:pPr eaLnBrk="1" hangingPunct="1">
              <a:spcAft>
                <a:spcPts val="1200"/>
              </a:spcAft>
              <a:defRPr/>
            </a:pPr>
            <a:r>
              <a:rPr lang="zh-CN" altLang="en-US" sz="2800" dirty="0"/>
              <a:t>应用范围：</a:t>
            </a:r>
            <a:r>
              <a:rPr lang="zh-CN" altLang="en-US" sz="2800" b="0" dirty="0">
                <a:effectLst/>
              </a:rPr>
              <a:t>开阔地区的加密控制测量、工程定位及碎部测量</a:t>
            </a:r>
          </a:p>
          <a:p>
            <a:pPr eaLnBrk="1" hangingPunct="1">
              <a:spcAft>
                <a:spcPts val="1200"/>
              </a:spcAft>
              <a:defRPr/>
            </a:pPr>
            <a:r>
              <a:rPr lang="zh-CN" altLang="en-US" sz="2800" dirty="0">
                <a:effectLst/>
              </a:rPr>
              <a:t>注意事项：</a:t>
            </a:r>
            <a:r>
              <a:rPr lang="zh-CN" altLang="en-US" sz="2800" b="0" dirty="0">
                <a:effectLst/>
              </a:rPr>
              <a:t>观测过程中流动接收机不能失锁</a:t>
            </a:r>
          </a:p>
        </p:txBody>
      </p:sp>
      <p:pic>
        <p:nvPicPr>
          <p:cNvPr id="39940" name="Picture 6" descr="t8-12"/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58" t="3719" r="10371" b="8781"/>
          <a:stretch/>
        </p:blipFill>
        <p:spPr>
          <a:xfrm>
            <a:off x="8328248" y="1600201"/>
            <a:ext cx="3754760" cy="403244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9941" name="AutoShape 7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33337" y="6308727"/>
            <a:ext cx="576263" cy="476250"/>
          </a:xfrm>
          <a:prstGeom prst="moon">
            <a:avLst>
              <a:gd name="adj" fmla="val 50000"/>
            </a:avLst>
          </a:prstGeom>
          <a:gradFill rotWithShape="1">
            <a:gsLst>
              <a:gs pos="0">
                <a:srgbClr val="5E9EFF"/>
              </a:gs>
              <a:gs pos="20000">
                <a:srgbClr val="85C2FF"/>
              </a:gs>
              <a:gs pos="35001">
                <a:srgbClr val="C4D6EB"/>
              </a:gs>
              <a:gs pos="50000">
                <a:srgbClr val="FFEBFA"/>
              </a:gs>
              <a:gs pos="64999">
                <a:srgbClr val="C4D6EB"/>
              </a:gs>
              <a:gs pos="80000">
                <a:srgbClr val="85C2FF"/>
              </a:gs>
              <a:gs pos="100000">
                <a:srgbClr val="5E9EFF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6032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</p:spTree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sz="4800"/>
              <a:t>往返重复设站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5235" name="Rectangle 3"/>
              <p:cNvSpPr>
                <a:spLocks noGrp="1" noChangeArrowheads="1"/>
              </p:cNvSpPr>
              <p:nvPr>
                <p:ph type="body" sz="half" idx="1"/>
              </p:nvPr>
            </p:nvSpPr>
            <p:spPr>
              <a:xfrm>
                <a:off x="839416" y="1600201"/>
                <a:ext cx="6914926" cy="4525963"/>
              </a:xfrm>
            </p:spPr>
            <p:txBody>
              <a:bodyPr/>
              <a:lstStyle/>
              <a:p>
                <a:pPr eaLnBrk="1" hangingPunct="1">
                  <a:spcAft>
                    <a:spcPts val="1200"/>
                  </a:spcAft>
                  <a:defRPr/>
                </a:pPr>
                <a:r>
                  <a:rPr lang="zh-CN" altLang="en-US" sz="2800" dirty="0"/>
                  <a:t>作业方法：</a:t>
                </a:r>
                <a:r>
                  <a:rPr lang="zh-CN" altLang="en-US" sz="2800" b="0" dirty="0">
                    <a:effectLst/>
                  </a:rPr>
                  <a:t>基准点接收机跟踪所有可见卫星；流动接收机依次到每点观测</a:t>
                </a:r>
                <a:r>
                  <a:rPr lang="en-US" altLang="zh-CN" sz="2800" b="0" dirty="0">
                    <a:effectLst/>
                  </a:rPr>
                  <a:t>1-2min</a:t>
                </a:r>
                <a:r>
                  <a:rPr lang="zh-CN" altLang="en-US" sz="2800" b="0" dirty="0">
                    <a:effectLst/>
                  </a:rPr>
                  <a:t>；</a:t>
                </a:r>
                <a:r>
                  <a:rPr lang="en-US" altLang="zh-CN" sz="2800" b="0" dirty="0" err="1">
                    <a:effectLst/>
                  </a:rPr>
                  <a:t>lh</a:t>
                </a:r>
                <a:r>
                  <a:rPr lang="zh-CN" altLang="en-US" sz="2800" b="0" dirty="0">
                    <a:effectLst/>
                  </a:rPr>
                  <a:t>后逆序返测各流动点</a:t>
                </a:r>
                <a:r>
                  <a:rPr lang="en-US" altLang="zh-CN" sz="2800" b="0" dirty="0">
                    <a:effectLst/>
                  </a:rPr>
                  <a:t>1-2min</a:t>
                </a:r>
                <a:endParaRPr lang="zh-CN" altLang="en-US" sz="2800" b="0" dirty="0">
                  <a:effectLst/>
                </a:endParaRPr>
              </a:p>
              <a:p>
                <a:pPr eaLnBrk="1" hangingPunct="1">
                  <a:spcAft>
                    <a:spcPts val="1200"/>
                  </a:spcAft>
                  <a:defRPr/>
                </a:pPr>
                <a:r>
                  <a:rPr lang="zh-CN" altLang="en-US" sz="2800" dirty="0"/>
                  <a:t>精度：</a:t>
                </a:r>
                <a14:m>
                  <m:oMath xmlns:m="http://schemas.openxmlformats.org/officeDocument/2006/math">
                    <m:r>
                      <a:rPr lang="en-US" altLang="zh-CN" sz="2800" b="0" i="1">
                        <a:effectLst/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altLang="zh-CN" sz="2800" b="0" i="1">
                        <a:effectLst/>
                        <a:latin typeface="Cambria Math" panose="02040503050406030204" pitchFamily="18" charset="0"/>
                      </a:rPr>
                      <m:t>𝑚𝑚</m:t>
                    </m:r>
                    <m:r>
                      <a:rPr lang="en-US" altLang="zh-CN" sz="2800" b="0" i="1">
                        <a:effectLst/>
                        <a:latin typeface="Cambria Math" panose="02040503050406030204" pitchFamily="18" charset="0"/>
                      </a:rPr>
                      <m:t>+1×</m:t>
                    </m:r>
                    <m:sSup>
                      <m:sSupPr>
                        <m:ctrlPr>
                          <a:rPr lang="en-US" altLang="zh-CN" sz="2800" b="0" i="1"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b="0" i="1">
                            <a:effectLst/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CN" sz="2800" b="0" i="1">
                            <a:effectLst/>
                            <a:latin typeface="Cambria Math" panose="02040503050406030204" pitchFamily="18" charset="0"/>
                          </a:rPr>
                          <m:t>−6</m:t>
                        </m:r>
                      </m:sup>
                    </m:sSup>
                    <m:r>
                      <a:rPr lang="en-US" altLang="zh-CN" sz="2800" b="0" i="1">
                        <a:effectLst/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zh-CN" altLang="en-US" sz="2800" b="0" dirty="0">
                  <a:effectLst/>
                </a:endParaRPr>
              </a:p>
              <a:p>
                <a:pPr eaLnBrk="1" hangingPunct="1">
                  <a:spcAft>
                    <a:spcPts val="1200"/>
                  </a:spcAft>
                  <a:defRPr/>
                </a:pPr>
                <a:r>
                  <a:rPr lang="zh-CN" altLang="en-US" sz="2800" dirty="0"/>
                  <a:t>应用范围：</a:t>
                </a:r>
                <a:r>
                  <a:rPr lang="zh-CN" altLang="en-US" sz="2800" b="0" dirty="0">
                    <a:effectLst/>
                  </a:rPr>
                  <a:t>控制测量、控制网加密、工程测量等</a:t>
                </a:r>
              </a:p>
              <a:p>
                <a:pPr eaLnBrk="1" hangingPunct="1">
                  <a:spcAft>
                    <a:spcPts val="1200"/>
                  </a:spcAft>
                  <a:defRPr/>
                </a:pPr>
                <a:r>
                  <a:rPr lang="zh-CN" altLang="en-US" sz="2800" dirty="0"/>
                  <a:t>注意事项：</a:t>
                </a:r>
                <a:r>
                  <a:rPr lang="zh-CN" altLang="en-US" sz="2800" b="0" dirty="0">
                    <a:effectLst/>
                  </a:rPr>
                  <a:t>基准点上空开阔，能正常跟踪</a:t>
                </a:r>
                <a:r>
                  <a:rPr lang="en-US" altLang="zh-CN" sz="2800" b="0" dirty="0">
                    <a:effectLst/>
                  </a:rPr>
                  <a:t>5</a:t>
                </a:r>
                <a:r>
                  <a:rPr lang="zh-CN" altLang="en-US" sz="2800" b="0" dirty="0">
                    <a:effectLst/>
                  </a:rPr>
                  <a:t>颗以上的卫星</a:t>
                </a:r>
              </a:p>
            </p:txBody>
          </p:sp>
        </mc:Choice>
        <mc:Fallback xmlns="">
          <p:sp>
            <p:nvSpPr>
              <p:cNvPr id="9523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1"/>
              </p:nvPr>
            </p:nvSpPr>
            <p:spPr>
              <a:xfrm>
                <a:off x="839416" y="1600201"/>
                <a:ext cx="6914926" cy="4525963"/>
              </a:xfrm>
              <a:blipFill>
                <a:blip r:embed="rId3"/>
                <a:stretch>
                  <a:fillRect l="-882" t="-1617" r="-582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964" name="Picture 6" descr="t8-13"/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642" r="7582"/>
          <a:stretch/>
        </p:blipFill>
        <p:spPr>
          <a:xfrm>
            <a:off x="7824192" y="1600201"/>
            <a:ext cx="4171948" cy="42291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95241" name="Freeform 9"/>
          <p:cNvSpPr>
            <a:spLocks/>
          </p:cNvSpPr>
          <p:nvPr/>
        </p:nvSpPr>
        <p:spPr bwMode="auto">
          <a:xfrm>
            <a:off x="8902103" y="1816101"/>
            <a:ext cx="1800225" cy="431800"/>
          </a:xfrm>
          <a:custGeom>
            <a:avLst/>
            <a:gdLst>
              <a:gd name="T0" fmla="*/ 0 w 1134"/>
              <a:gd name="T1" fmla="*/ 0 h 272"/>
              <a:gd name="T2" fmla="*/ 1008063 w 1134"/>
              <a:gd name="T3" fmla="*/ 71438 h 272"/>
              <a:gd name="T4" fmla="*/ 1800225 w 1134"/>
              <a:gd name="T5" fmla="*/ 431800 h 272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134" h="272">
                <a:moveTo>
                  <a:pt x="0" y="0"/>
                </a:moveTo>
                <a:cubicBezTo>
                  <a:pt x="223" y="0"/>
                  <a:pt x="446" y="0"/>
                  <a:pt x="635" y="45"/>
                </a:cubicBezTo>
                <a:cubicBezTo>
                  <a:pt x="824" y="90"/>
                  <a:pt x="979" y="181"/>
                  <a:pt x="1134" y="272"/>
                </a:cubicBezTo>
              </a:path>
            </a:pathLst>
          </a:custGeom>
          <a:noFill/>
          <a:ln w="34925" cap="flat" cmpd="sng">
            <a:solidFill>
              <a:srgbClr val="FF0000"/>
            </a:solidFill>
            <a:prstDash val="dash"/>
            <a:round/>
            <a:headEnd type="none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5242" name="Freeform 10"/>
          <p:cNvSpPr>
            <a:spLocks/>
          </p:cNvSpPr>
          <p:nvPr/>
        </p:nvSpPr>
        <p:spPr bwMode="auto">
          <a:xfrm>
            <a:off x="10772178" y="2247902"/>
            <a:ext cx="720725" cy="1800225"/>
          </a:xfrm>
          <a:custGeom>
            <a:avLst/>
            <a:gdLst>
              <a:gd name="T0" fmla="*/ 0 w 454"/>
              <a:gd name="T1" fmla="*/ 0 h 1134"/>
              <a:gd name="T2" fmla="*/ 288925 w 454"/>
              <a:gd name="T3" fmla="*/ 792163 h 1134"/>
              <a:gd name="T4" fmla="*/ 720725 w 454"/>
              <a:gd name="T5" fmla="*/ 1800225 h 1134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454" h="1134">
                <a:moveTo>
                  <a:pt x="0" y="0"/>
                </a:moveTo>
                <a:cubicBezTo>
                  <a:pt x="53" y="155"/>
                  <a:pt x="106" y="310"/>
                  <a:pt x="182" y="499"/>
                </a:cubicBezTo>
                <a:cubicBezTo>
                  <a:pt x="258" y="688"/>
                  <a:pt x="356" y="911"/>
                  <a:pt x="454" y="1134"/>
                </a:cubicBezTo>
              </a:path>
            </a:pathLst>
          </a:custGeom>
          <a:noFill/>
          <a:ln w="34925" cap="flat" cmpd="sng">
            <a:solidFill>
              <a:srgbClr val="FF0000"/>
            </a:solidFill>
            <a:prstDash val="dash"/>
            <a:round/>
            <a:headEnd type="none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5243" name="Freeform 11"/>
          <p:cNvSpPr>
            <a:spLocks/>
          </p:cNvSpPr>
          <p:nvPr/>
        </p:nvSpPr>
        <p:spPr bwMode="auto">
          <a:xfrm>
            <a:off x="9619652" y="4048127"/>
            <a:ext cx="1873250" cy="720725"/>
          </a:xfrm>
          <a:custGeom>
            <a:avLst/>
            <a:gdLst>
              <a:gd name="T0" fmla="*/ 1873250 w 1180"/>
              <a:gd name="T1" fmla="*/ 0 h 454"/>
              <a:gd name="T2" fmla="*/ 1081088 w 1180"/>
              <a:gd name="T3" fmla="*/ 576263 h 454"/>
              <a:gd name="T4" fmla="*/ 0 w 1180"/>
              <a:gd name="T5" fmla="*/ 720725 h 454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180" h="454">
                <a:moveTo>
                  <a:pt x="1180" y="0"/>
                </a:moveTo>
                <a:cubicBezTo>
                  <a:pt x="1029" y="143"/>
                  <a:pt x="878" y="287"/>
                  <a:pt x="681" y="363"/>
                </a:cubicBezTo>
                <a:cubicBezTo>
                  <a:pt x="484" y="439"/>
                  <a:pt x="242" y="446"/>
                  <a:pt x="0" y="454"/>
                </a:cubicBezTo>
              </a:path>
            </a:pathLst>
          </a:custGeom>
          <a:noFill/>
          <a:ln w="34925" cap="flat" cmpd="sng">
            <a:solidFill>
              <a:srgbClr val="FF0000"/>
            </a:solidFill>
            <a:prstDash val="dash"/>
            <a:round/>
            <a:headEnd type="none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5244" name="Freeform 12"/>
          <p:cNvSpPr>
            <a:spLocks/>
          </p:cNvSpPr>
          <p:nvPr/>
        </p:nvSpPr>
        <p:spPr bwMode="auto">
          <a:xfrm>
            <a:off x="8035328" y="3544889"/>
            <a:ext cx="1584325" cy="1223962"/>
          </a:xfrm>
          <a:custGeom>
            <a:avLst/>
            <a:gdLst>
              <a:gd name="T0" fmla="*/ 1584325 w 998"/>
              <a:gd name="T1" fmla="*/ 1223962 h 771"/>
              <a:gd name="T2" fmla="*/ 865188 w 998"/>
              <a:gd name="T3" fmla="*/ 431800 h 771"/>
              <a:gd name="T4" fmla="*/ 0 w 998"/>
              <a:gd name="T5" fmla="*/ 0 h 771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998" h="771">
                <a:moveTo>
                  <a:pt x="998" y="771"/>
                </a:moveTo>
                <a:cubicBezTo>
                  <a:pt x="854" y="585"/>
                  <a:pt x="711" y="400"/>
                  <a:pt x="545" y="272"/>
                </a:cubicBezTo>
                <a:cubicBezTo>
                  <a:pt x="379" y="144"/>
                  <a:pt x="189" y="72"/>
                  <a:pt x="0" y="0"/>
                </a:cubicBezTo>
              </a:path>
            </a:pathLst>
          </a:custGeom>
          <a:noFill/>
          <a:ln w="34925" cap="flat" cmpd="sng">
            <a:solidFill>
              <a:srgbClr val="FF0000"/>
            </a:solidFill>
            <a:prstDash val="dash"/>
            <a:round/>
            <a:headEnd type="none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5245" name="Freeform 13"/>
          <p:cNvSpPr>
            <a:spLocks/>
          </p:cNvSpPr>
          <p:nvPr/>
        </p:nvSpPr>
        <p:spPr bwMode="auto">
          <a:xfrm>
            <a:off x="8035327" y="1816101"/>
            <a:ext cx="865188" cy="1728788"/>
          </a:xfrm>
          <a:custGeom>
            <a:avLst/>
            <a:gdLst>
              <a:gd name="T0" fmla="*/ 0 w 545"/>
              <a:gd name="T1" fmla="*/ 1728788 h 1089"/>
              <a:gd name="T2" fmla="*/ 504825 w 545"/>
              <a:gd name="T3" fmla="*/ 863600 h 1089"/>
              <a:gd name="T4" fmla="*/ 865188 w 545"/>
              <a:gd name="T5" fmla="*/ 0 h 1089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545" h="1089">
                <a:moveTo>
                  <a:pt x="0" y="1089"/>
                </a:moveTo>
                <a:cubicBezTo>
                  <a:pt x="113" y="907"/>
                  <a:pt x="227" y="726"/>
                  <a:pt x="318" y="544"/>
                </a:cubicBezTo>
                <a:cubicBezTo>
                  <a:pt x="409" y="362"/>
                  <a:pt x="477" y="181"/>
                  <a:pt x="545" y="0"/>
                </a:cubicBezTo>
              </a:path>
            </a:pathLst>
          </a:custGeom>
          <a:noFill/>
          <a:ln w="34925" cap="flat" cmpd="sng">
            <a:solidFill>
              <a:srgbClr val="FF0000"/>
            </a:solidFill>
            <a:prstDash val="dash"/>
            <a:round/>
            <a:headEnd type="none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5246" name="Freeform 14"/>
          <p:cNvSpPr>
            <a:spLocks/>
          </p:cNvSpPr>
          <p:nvPr/>
        </p:nvSpPr>
        <p:spPr bwMode="auto">
          <a:xfrm>
            <a:off x="8108353" y="1816101"/>
            <a:ext cx="792163" cy="1728788"/>
          </a:xfrm>
          <a:custGeom>
            <a:avLst/>
            <a:gdLst>
              <a:gd name="T0" fmla="*/ 792163 w 499"/>
              <a:gd name="T1" fmla="*/ 0 h 1089"/>
              <a:gd name="T2" fmla="*/ 576263 w 499"/>
              <a:gd name="T3" fmla="*/ 936625 h 1089"/>
              <a:gd name="T4" fmla="*/ 0 w 499"/>
              <a:gd name="T5" fmla="*/ 1728788 h 1089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499" h="1089">
                <a:moveTo>
                  <a:pt x="499" y="0"/>
                </a:moveTo>
                <a:cubicBezTo>
                  <a:pt x="472" y="204"/>
                  <a:pt x="446" y="409"/>
                  <a:pt x="363" y="590"/>
                </a:cubicBezTo>
                <a:cubicBezTo>
                  <a:pt x="280" y="771"/>
                  <a:pt x="140" y="930"/>
                  <a:pt x="0" y="1089"/>
                </a:cubicBezTo>
              </a:path>
            </a:pathLst>
          </a:custGeom>
          <a:noFill/>
          <a:ln w="34925" cap="flat" cmpd="sng">
            <a:solidFill>
              <a:srgbClr val="0000FF"/>
            </a:solidFill>
            <a:prstDash val="dash"/>
            <a:round/>
            <a:headEnd type="none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5247" name="Freeform 15"/>
          <p:cNvSpPr>
            <a:spLocks/>
          </p:cNvSpPr>
          <p:nvPr/>
        </p:nvSpPr>
        <p:spPr bwMode="auto">
          <a:xfrm>
            <a:off x="8106765" y="3544890"/>
            <a:ext cx="1511300" cy="1150937"/>
          </a:xfrm>
          <a:custGeom>
            <a:avLst/>
            <a:gdLst>
              <a:gd name="T0" fmla="*/ 0 w 952"/>
              <a:gd name="T1" fmla="*/ 0 h 725"/>
              <a:gd name="T2" fmla="*/ 936625 w 952"/>
              <a:gd name="T3" fmla="*/ 431800 h 725"/>
              <a:gd name="T4" fmla="*/ 1511300 w 952"/>
              <a:gd name="T5" fmla="*/ 1150937 h 725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952" h="725">
                <a:moveTo>
                  <a:pt x="0" y="0"/>
                </a:moveTo>
                <a:cubicBezTo>
                  <a:pt x="215" y="75"/>
                  <a:pt x="431" y="151"/>
                  <a:pt x="590" y="272"/>
                </a:cubicBezTo>
                <a:cubicBezTo>
                  <a:pt x="749" y="393"/>
                  <a:pt x="850" y="559"/>
                  <a:pt x="952" y="725"/>
                </a:cubicBezTo>
              </a:path>
            </a:pathLst>
          </a:custGeom>
          <a:noFill/>
          <a:ln w="34925" cap="flat" cmpd="sng">
            <a:solidFill>
              <a:srgbClr val="0000FF"/>
            </a:solidFill>
            <a:prstDash val="dash"/>
            <a:round/>
            <a:headEnd type="none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5248" name="Freeform 16"/>
          <p:cNvSpPr>
            <a:spLocks/>
          </p:cNvSpPr>
          <p:nvPr/>
        </p:nvSpPr>
        <p:spPr bwMode="auto">
          <a:xfrm>
            <a:off x="9618066" y="4048126"/>
            <a:ext cx="1874837" cy="647700"/>
          </a:xfrm>
          <a:custGeom>
            <a:avLst/>
            <a:gdLst>
              <a:gd name="T0" fmla="*/ 0 w 1180"/>
              <a:gd name="T1" fmla="*/ 647700 h 408"/>
              <a:gd name="T2" fmla="*/ 1082003 w 1180"/>
              <a:gd name="T3" fmla="*/ 431800 h 408"/>
              <a:gd name="T4" fmla="*/ 1874837 w 1180"/>
              <a:gd name="T5" fmla="*/ 0 h 40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180" h="408">
                <a:moveTo>
                  <a:pt x="0" y="408"/>
                </a:moveTo>
                <a:cubicBezTo>
                  <a:pt x="242" y="374"/>
                  <a:pt x="484" y="340"/>
                  <a:pt x="681" y="272"/>
                </a:cubicBezTo>
                <a:cubicBezTo>
                  <a:pt x="878" y="204"/>
                  <a:pt x="1029" y="102"/>
                  <a:pt x="1180" y="0"/>
                </a:cubicBezTo>
              </a:path>
            </a:pathLst>
          </a:custGeom>
          <a:noFill/>
          <a:ln w="34925" cap="flat" cmpd="sng">
            <a:solidFill>
              <a:srgbClr val="0000FF"/>
            </a:solidFill>
            <a:prstDash val="dash"/>
            <a:round/>
            <a:headEnd type="none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5249" name="Freeform 17"/>
          <p:cNvSpPr>
            <a:spLocks/>
          </p:cNvSpPr>
          <p:nvPr/>
        </p:nvSpPr>
        <p:spPr bwMode="auto">
          <a:xfrm>
            <a:off x="10772177" y="2249490"/>
            <a:ext cx="719138" cy="1800225"/>
          </a:xfrm>
          <a:custGeom>
            <a:avLst/>
            <a:gdLst>
              <a:gd name="T0" fmla="*/ 719138 w 454"/>
              <a:gd name="T1" fmla="*/ 1800225 h 1134"/>
              <a:gd name="T2" fmla="*/ 144144 w 454"/>
              <a:gd name="T3" fmla="*/ 720725 h 1134"/>
              <a:gd name="T4" fmla="*/ 0 w 454"/>
              <a:gd name="T5" fmla="*/ 0 h 1134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454" h="1134">
                <a:moveTo>
                  <a:pt x="454" y="1134"/>
                </a:moveTo>
                <a:cubicBezTo>
                  <a:pt x="310" y="888"/>
                  <a:pt x="167" y="643"/>
                  <a:pt x="91" y="454"/>
                </a:cubicBezTo>
                <a:cubicBezTo>
                  <a:pt x="15" y="265"/>
                  <a:pt x="7" y="132"/>
                  <a:pt x="0" y="0"/>
                </a:cubicBezTo>
              </a:path>
            </a:pathLst>
          </a:custGeom>
          <a:noFill/>
          <a:ln w="34925" cap="flat" cmpd="sng">
            <a:solidFill>
              <a:srgbClr val="0000FF"/>
            </a:solidFill>
            <a:prstDash val="dash"/>
            <a:round/>
            <a:headEnd type="none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5250" name="Freeform 18"/>
          <p:cNvSpPr>
            <a:spLocks/>
          </p:cNvSpPr>
          <p:nvPr/>
        </p:nvSpPr>
        <p:spPr bwMode="auto">
          <a:xfrm>
            <a:off x="8900515" y="1827215"/>
            <a:ext cx="1871662" cy="420687"/>
          </a:xfrm>
          <a:custGeom>
            <a:avLst/>
            <a:gdLst>
              <a:gd name="T0" fmla="*/ 1871662 w 1179"/>
              <a:gd name="T1" fmla="*/ 420687 h 265"/>
              <a:gd name="T2" fmla="*/ 863600 w 1179"/>
              <a:gd name="T3" fmla="*/ 60325 h 265"/>
              <a:gd name="T4" fmla="*/ 0 w 1179"/>
              <a:gd name="T5" fmla="*/ 60325 h 265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179" h="265">
                <a:moveTo>
                  <a:pt x="1179" y="265"/>
                </a:moveTo>
                <a:cubicBezTo>
                  <a:pt x="959" y="170"/>
                  <a:pt x="740" y="76"/>
                  <a:pt x="544" y="38"/>
                </a:cubicBezTo>
                <a:cubicBezTo>
                  <a:pt x="348" y="0"/>
                  <a:pt x="174" y="19"/>
                  <a:pt x="0" y="38"/>
                </a:cubicBezTo>
              </a:path>
            </a:pathLst>
          </a:custGeom>
          <a:noFill/>
          <a:ln w="34925" cap="flat" cmpd="sng">
            <a:solidFill>
              <a:srgbClr val="0000FF"/>
            </a:solidFill>
            <a:prstDash val="dash"/>
            <a:round/>
            <a:headEnd type="none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0975" name="AutoShape 19"/>
          <p:cNvSpPr>
            <a:spLocks noChangeArrowheads="1"/>
          </p:cNvSpPr>
          <p:nvPr/>
        </p:nvSpPr>
        <p:spPr bwMode="auto">
          <a:xfrm>
            <a:off x="9548215" y="3255964"/>
            <a:ext cx="144462" cy="144462"/>
          </a:xfrm>
          <a:prstGeom prst="triangle">
            <a:avLst>
              <a:gd name="adj" fmla="val 50000"/>
            </a:avLst>
          </a:prstGeom>
          <a:noFill/>
          <a:ln w="34925">
            <a:solidFill>
              <a:schemeClr val="bg2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0976" name="AutoShape 20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31187" y="6345237"/>
            <a:ext cx="576263" cy="476250"/>
          </a:xfrm>
          <a:prstGeom prst="moon">
            <a:avLst>
              <a:gd name="adj" fmla="val 50000"/>
            </a:avLst>
          </a:prstGeom>
          <a:gradFill rotWithShape="1">
            <a:gsLst>
              <a:gs pos="0">
                <a:srgbClr val="5E9EFF"/>
              </a:gs>
              <a:gs pos="20000">
                <a:srgbClr val="85C2FF"/>
              </a:gs>
              <a:gs pos="35001">
                <a:srgbClr val="C4D6EB"/>
              </a:gs>
              <a:gs pos="50000">
                <a:srgbClr val="FFEBFA"/>
              </a:gs>
              <a:gs pos="64999">
                <a:srgbClr val="C4D6EB"/>
              </a:gs>
              <a:gs pos="80000">
                <a:srgbClr val="85C2FF"/>
              </a:gs>
              <a:gs pos="100000">
                <a:srgbClr val="5E9EFF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6032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241" grpId="0" animBg="1"/>
      <p:bldP spid="95242" grpId="0" animBg="1"/>
      <p:bldP spid="95243" grpId="0" animBg="1"/>
      <p:bldP spid="95244" grpId="0" animBg="1"/>
      <p:bldP spid="95245" grpId="0" animBg="1"/>
      <p:bldP spid="95246" grpId="0" animBg="1"/>
      <p:bldP spid="95247" grpId="0" animBg="1"/>
      <p:bldP spid="95248" grpId="0" animBg="1"/>
      <p:bldP spid="95249" grpId="0" animBg="1"/>
      <p:bldP spid="95250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sz="4800"/>
              <a:t>动态定位</a:t>
            </a:r>
          </a:p>
        </p:txBody>
      </p:sp>
      <p:sp>
        <p:nvSpPr>
          <p:cNvPr id="9625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09601" y="1600201"/>
            <a:ext cx="7574632" cy="4525963"/>
          </a:xfrm>
        </p:spPr>
        <p:txBody>
          <a:bodyPr/>
          <a:lstStyle/>
          <a:p>
            <a:pPr eaLnBrk="1" hangingPunct="1">
              <a:spcAft>
                <a:spcPts val="1200"/>
              </a:spcAft>
              <a:defRPr/>
            </a:pPr>
            <a:r>
              <a:rPr lang="zh-CN" altLang="en-US" sz="2800" dirty="0"/>
              <a:t>作业方法：</a:t>
            </a:r>
            <a:r>
              <a:rPr lang="zh-CN" altLang="en-US" sz="2800" b="0" dirty="0">
                <a:effectLst/>
              </a:rPr>
              <a:t>基准点接收机连续跟踪所有可见卫星；流动接收机在出发点上静态观测数分钟；然后流动接收机从出发点开始连续运动；按指定的时间间隔自动测定运动载体的实时位置</a:t>
            </a:r>
          </a:p>
          <a:p>
            <a:pPr eaLnBrk="1" hangingPunct="1">
              <a:spcAft>
                <a:spcPts val="1200"/>
              </a:spcAft>
              <a:defRPr/>
            </a:pPr>
            <a:r>
              <a:rPr lang="zh-CN" altLang="en-US" sz="2800" dirty="0"/>
              <a:t>精度：</a:t>
            </a:r>
            <a:r>
              <a:rPr lang="zh-CN" altLang="en-US" sz="2800" b="0" dirty="0">
                <a:effectLst/>
              </a:rPr>
              <a:t>点位精度</a:t>
            </a:r>
            <a:r>
              <a:rPr lang="en-US" altLang="zh-CN" sz="2800" b="0" dirty="0">
                <a:effectLst/>
              </a:rPr>
              <a:t>1-2cm</a:t>
            </a:r>
            <a:endParaRPr lang="zh-CN" altLang="en-US" sz="2800" b="0" dirty="0">
              <a:effectLst/>
            </a:endParaRPr>
          </a:p>
          <a:p>
            <a:pPr eaLnBrk="1" hangingPunct="1">
              <a:spcAft>
                <a:spcPts val="1200"/>
              </a:spcAft>
              <a:defRPr/>
            </a:pPr>
            <a:r>
              <a:rPr lang="zh-CN" altLang="en-US" sz="2800" dirty="0"/>
              <a:t>应用范围：</a:t>
            </a:r>
            <a:r>
              <a:rPr lang="zh-CN" altLang="en-US" sz="2800" b="0" dirty="0">
                <a:effectLst/>
              </a:rPr>
              <a:t>精密测定运动目标的轨迹</a:t>
            </a:r>
          </a:p>
          <a:p>
            <a:pPr eaLnBrk="1" hangingPunct="1">
              <a:spcAft>
                <a:spcPts val="1200"/>
              </a:spcAft>
              <a:defRPr/>
            </a:pPr>
            <a:r>
              <a:rPr lang="zh-CN" altLang="en-US" sz="2800" dirty="0"/>
              <a:t>注意事项：</a:t>
            </a:r>
            <a:r>
              <a:rPr lang="zh-CN" altLang="en-US" sz="2800" b="0" dirty="0">
                <a:effectLst/>
              </a:rPr>
              <a:t>需同步观测</a:t>
            </a:r>
            <a:r>
              <a:rPr lang="en-US" altLang="zh-CN" sz="2800" b="0" dirty="0">
                <a:effectLst/>
              </a:rPr>
              <a:t>5</a:t>
            </a:r>
            <a:r>
              <a:rPr lang="zh-CN" altLang="en-US" sz="2800" b="0" dirty="0">
                <a:effectLst/>
              </a:rPr>
              <a:t>颗卫星，其中至少</a:t>
            </a:r>
            <a:r>
              <a:rPr lang="en-US" altLang="zh-CN" sz="2800" b="0" dirty="0">
                <a:effectLst/>
              </a:rPr>
              <a:t>4</a:t>
            </a:r>
            <a:r>
              <a:rPr lang="zh-CN" altLang="en-US" sz="2800" b="0" dirty="0">
                <a:effectLst/>
              </a:rPr>
              <a:t>颗卫星要连续跟踪</a:t>
            </a:r>
          </a:p>
        </p:txBody>
      </p:sp>
      <p:pic>
        <p:nvPicPr>
          <p:cNvPr id="41988" name="Picture 6" descr="t8-14"/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22" r="8112" b="4439"/>
          <a:stretch/>
        </p:blipFill>
        <p:spPr>
          <a:xfrm>
            <a:off x="8365473" y="1772816"/>
            <a:ext cx="3805811" cy="3816424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1989" name="AutoShape 7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33337" y="6345237"/>
            <a:ext cx="576263" cy="476250"/>
          </a:xfrm>
          <a:prstGeom prst="moon">
            <a:avLst>
              <a:gd name="adj" fmla="val 50000"/>
            </a:avLst>
          </a:prstGeom>
          <a:gradFill rotWithShape="1">
            <a:gsLst>
              <a:gs pos="0">
                <a:srgbClr val="5E9EFF"/>
              </a:gs>
              <a:gs pos="20000">
                <a:srgbClr val="85C2FF"/>
              </a:gs>
              <a:gs pos="35001">
                <a:srgbClr val="C4D6EB"/>
              </a:gs>
              <a:gs pos="50000">
                <a:srgbClr val="FFEBFA"/>
              </a:gs>
              <a:gs pos="64999">
                <a:srgbClr val="C4D6EB"/>
              </a:gs>
              <a:gs pos="80000">
                <a:srgbClr val="85C2FF"/>
              </a:gs>
              <a:gs pos="100000">
                <a:srgbClr val="5E9EFF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6032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</p:spTree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dirty="0"/>
              <a:t>实时动态</a:t>
            </a:r>
            <a:r>
              <a:rPr lang="en-US" altLang="zh-CN" dirty="0"/>
              <a:t>(RTK)</a:t>
            </a:r>
            <a:r>
              <a:rPr lang="zh-CN" altLang="en-US" dirty="0"/>
              <a:t>定位的作业模式</a:t>
            </a:r>
          </a:p>
        </p:txBody>
      </p:sp>
      <p:sp>
        <p:nvSpPr>
          <p:cNvPr id="97283" name="Rectangle 3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 marL="609600" indent="-609600" eaLnBrk="1" hangingPunct="1">
              <a:defRPr/>
            </a:pPr>
            <a:r>
              <a:rPr lang="en-US" altLang="zh-CN" sz="2800" dirty="0"/>
              <a:t>RTK</a:t>
            </a:r>
            <a:r>
              <a:rPr lang="zh-CN" altLang="en-US" sz="2800" dirty="0"/>
              <a:t>测量的基本思想</a:t>
            </a:r>
          </a:p>
          <a:p>
            <a:pPr marL="609600" indent="-609600" eaLnBrk="1" hangingPunct="1">
              <a:defRPr/>
            </a:pPr>
            <a:endParaRPr lang="zh-CN" altLang="en-US" sz="2800" dirty="0"/>
          </a:p>
          <a:p>
            <a:pPr marL="609600" indent="-609600" eaLnBrk="1" hangingPunct="1">
              <a:defRPr/>
            </a:pPr>
            <a:r>
              <a:rPr lang="en-US" altLang="zh-CN" sz="2800" dirty="0"/>
              <a:t>RTK</a:t>
            </a:r>
            <a:r>
              <a:rPr lang="zh-CN" altLang="en-US" sz="2800" dirty="0"/>
              <a:t>作业模式与应用</a:t>
            </a:r>
          </a:p>
          <a:p>
            <a:pPr marL="990600" lvl="1" indent="-533400" eaLnBrk="1" hangingPunct="1">
              <a:buFont typeface="Wingdings" pitchFamily="2" charset="2"/>
              <a:buAutoNum type="circleNumDbPlain"/>
              <a:defRPr/>
            </a:pPr>
            <a:r>
              <a:rPr lang="zh-CN" altLang="en-US" sz="2400" b="0" dirty="0">
                <a:ea typeface="华文细黑" pitchFamily="2" charset="-122"/>
              </a:rPr>
              <a:t>快速静态测量</a:t>
            </a:r>
          </a:p>
          <a:p>
            <a:pPr marL="990600" lvl="1" indent="-533400" eaLnBrk="1" hangingPunct="1">
              <a:buFont typeface="Wingdings" pitchFamily="2" charset="2"/>
              <a:buAutoNum type="circleNumDbPlain"/>
              <a:defRPr/>
            </a:pPr>
            <a:r>
              <a:rPr lang="zh-CN" altLang="en-US" sz="2400" b="0" dirty="0">
                <a:ea typeface="华文细黑" pitchFamily="2" charset="-122"/>
              </a:rPr>
              <a:t>准动态测量</a:t>
            </a:r>
          </a:p>
          <a:p>
            <a:pPr marL="990600" lvl="1" indent="-533400" eaLnBrk="1" hangingPunct="1">
              <a:buFont typeface="Wingdings" pitchFamily="2" charset="2"/>
              <a:buAutoNum type="circleNumDbPlain"/>
              <a:defRPr/>
            </a:pPr>
            <a:r>
              <a:rPr lang="zh-CN" altLang="en-US" sz="2400" b="0" dirty="0">
                <a:ea typeface="华文细黑" pitchFamily="2" charset="-122"/>
              </a:rPr>
              <a:t>动态测量</a:t>
            </a:r>
          </a:p>
        </p:txBody>
      </p:sp>
      <p:sp>
        <p:nvSpPr>
          <p:cNvPr id="43012" name="AutoShape 4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33337" y="6381750"/>
            <a:ext cx="576263" cy="476250"/>
          </a:xfrm>
          <a:prstGeom prst="moon">
            <a:avLst>
              <a:gd name="adj" fmla="val 50000"/>
            </a:avLst>
          </a:prstGeom>
          <a:gradFill rotWithShape="1">
            <a:gsLst>
              <a:gs pos="0">
                <a:srgbClr val="5E9EFF"/>
              </a:gs>
              <a:gs pos="20000">
                <a:srgbClr val="85C2FF"/>
              </a:gs>
              <a:gs pos="35001">
                <a:srgbClr val="C4D6EB"/>
              </a:gs>
              <a:gs pos="50000">
                <a:srgbClr val="FFEBFA"/>
              </a:gs>
              <a:gs pos="64999">
                <a:srgbClr val="C4D6EB"/>
              </a:gs>
              <a:gs pos="80000">
                <a:srgbClr val="85C2FF"/>
              </a:gs>
              <a:gs pos="100000">
                <a:srgbClr val="5E9EFF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6032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pic>
        <p:nvPicPr>
          <p:cNvPr id="43013" name="Picture 5" descr="200472182028"/>
          <p:cNvPicPr>
            <a:picLocks noGrp="1" noChangeAspect="1" noChangeArrowheads="1" noCrop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945063" y="3068638"/>
            <a:ext cx="4895850" cy="32115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2209800" y="1196752"/>
            <a:ext cx="7772400" cy="4899248"/>
          </a:xfrm>
        </p:spPr>
        <p:txBody>
          <a:bodyPr/>
          <a:lstStyle/>
          <a:p>
            <a:pPr lvl="1" eaLnBrk="1" hangingPunct="1">
              <a:buFont typeface="Wingdings" pitchFamily="2" charset="2"/>
              <a:buNone/>
              <a:defRPr/>
            </a:pPr>
            <a:endParaRPr lang="zh-CN" altLang="en-US" dirty="0"/>
          </a:p>
          <a:p>
            <a:pPr eaLnBrk="1" hangingPunct="1">
              <a:lnSpc>
                <a:spcPct val="150000"/>
              </a:lnSpc>
              <a:defRPr/>
            </a:pPr>
            <a:r>
              <a:rPr lang="zh-CN" altLang="en-US" dirty="0"/>
              <a:t>数据处理（网平差处理与质量评估）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lang="zh-CN" altLang="en-US" dirty="0"/>
              <a:t>技术总结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lang="zh-CN" altLang="en-US" dirty="0"/>
              <a:t>成果验收</a:t>
            </a:r>
          </a:p>
        </p:txBody>
      </p:sp>
      <p:sp>
        <p:nvSpPr>
          <p:cNvPr id="131075" name="Rectangle 3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/>
              <a:t>3. </a:t>
            </a:r>
            <a:r>
              <a:rPr lang="zh-CN" altLang="en-US"/>
              <a:t>测后工作</a:t>
            </a:r>
          </a:p>
        </p:txBody>
      </p:sp>
      <p:sp>
        <p:nvSpPr>
          <p:cNvPr id="44036" name="AutoShape 4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33337" y="6345237"/>
            <a:ext cx="576263" cy="476250"/>
          </a:xfrm>
          <a:prstGeom prst="moon">
            <a:avLst>
              <a:gd name="adj" fmla="val 50000"/>
            </a:avLst>
          </a:prstGeom>
          <a:gradFill rotWithShape="1">
            <a:gsLst>
              <a:gs pos="0">
                <a:srgbClr val="5E9EFF"/>
              </a:gs>
              <a:gs pos="20000">
                <a:srgbClr val="85C2FF"/>
              </a:gs>
              <a:gs pos="35001">
                <a:srgbClr val="C4D6EB"/>
              </a:gs>
              <a:gs pos="50000">
                <a:srgbClr val="FFEBFA"/>
              </a:gs>
              <a:gs pos="64999">
                <a:srgbClr val="C4D6EB"/>
              </a:gs>
              <a:gs pos="80000">
                <a:srgbClr val="85C2FF"/>
              </a:gs>
              <a:gs pos="100000">
                <a:srgbClr val="5E9EFF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6032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1847851" y="49188"/>
            <a:ext cx="4190256" cy="1143000"/>
          </a:xfrm>
        </p:spPr>
        <p:txBody>
          <a:bodyPr/>
          <a:lstStyle/>
          <a:p>
            <a:pPr algn="l" eaLnBrk="1" hangingPunct="1">
              <a:defRPr/>
            </a:pPr>
            <a:r>
              <a:rPr lang="en-US" altLang="zh-CN" sz="4000" dirty="0"/>
              <a:t>1.</a:t>
            </a:r>
            <a:r>
              <a:rPr lang="zh-CN" altLang="en-US" sz="4000" dirty="0"/>
              <a:t>测前工作</a:t>
            </a:r>
          </a:p>
        </p:txBody>
      </p:sp>
      <p:sp>
        <p:nvSpPr>
          <p:cNvPr id="983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17" y="1566862"/>
            <a:ext cx="4259263" cy="4525963"/>
          </a:xfrm>
        </p:spPr>
        <p:txBody>
          <a:bodyPr/>
          <a:lstStyle/>
          <a:p>
            <a:pPr eaLnBrk="1" hangingPunct="1">
              <a:defRPr/>
            </a:pPr>
            <a:endParaRPr lang="zh-CN" altLang="en-US" dirty="0"/>
          </a:p>
          <a:p>
            <a:pPr lvl="1" eaLnBrk="1" hangingPunct="1">
              <a:defRPr/>
            </a:pPr>
            <a:r>
              <a:rPr lang="zh-CN" altLang="en-US" dirty="0"/>
              <a:t>工程项目的提出</a:t>
            </a:r>
          </a:p>
          <a:p>
            <a:pPr lvl="2" ea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2000" dirty="0">
                <a:latin typeface="楷体_GB2312" panose="02010609030101010101" pitchFamily="49" charset="-122"/>
                <a:ea typeface="楷体_GB2312" panose="02010609030101010101" pitchFamily="49" charset="-122"/>
              </a:rPr>
              <a:t>测区位置及其范围</a:t>
            </a:r>
          </a:p>
          <a:p>
            <a:pPr lvl="2" ea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2000" dirty="0">
                <a:latin typeface="楷体_GB2312" panose="02010609030101010101" pitchFamily="49" charset="-122"/>
                <a:ea typeface="楷体_GB2312" panose="02010609030101010101" pitchFamily="49" charset="-122"/>
              </a:rPr>
              <a:t>提交成果的内容</a:t>
            </a:r>
          </a:p>
          <a:p>
            <a:pPr lvl="2" ea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2000" dirty="0">
                <a:latin typeface="楷体_GB2312" panose="02010609030101010101" pitchFamily="49" charset="-122"/>
                <a:ea typeface="楷体_GB2312" panose="02010609030101010101" pitchFamily="49" charset="-122"/>
              </a:rPr>
              <a:t>用途和精度等级</a:t>
            </a:r>
          </a:p>
          <a:p>
            <a:pPr lvl="2" ea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2000" dirty="0">
                <a:latin typeface="楷体_GB2312" panose="02010609030101010101" pitchFamily="49" charset="-122"/>
                <a:ea typeface="楷体_GB2312" panose="02010609030101010101" pitchFamily="49" charset="-122"/>
              </a:rPr>
              <a:t>点位分布及点的数量</a:t>
            </a:r>
          </a:p>
          <a:p>
            <a:pPr lvl="2" ea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2000" dirty="0">
                <a:latin typeface="楷体_GB2312" panose="02010609030101010101" pitchFamily="49" charset="-122"/>
                <a:ea typeface="楷体_GB2312" panose="02010609030101010101" pitchFamily="49" charset="-122"/>
              </a:rPr>
              <a:t>时限要求</a:t>
            </a:r>
          </a:p>
          <a:p>
            <a:pPr lvl="2" ea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2000" dirty="0">
                <a:latin typeface="楷体_GB2312" panose="02010609030101010101" pitchFamily="49" charset="-122"/>
                <a:ea typeface="楷体_GB2312" panose="02010609030101010101" pitchFamily="49" charset="-122"/>
              </a:rPr>
              <a:t>投资经费。</a:t>
            </a:r>
          </a:p>
          <a:p>
            <a:pPr eaLnBrk="1" hangingPunct="1">
              <a:defRPr/>
            </a:pP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98308" name="Rectangle 4"/>
          <p:cNvSpPr>
            <a:spLocks noChangeArrowheads="1"/>
          </p:cNvSpPr>
          <p:nvPr/>
        </p:nvSpPr>
        <p:spPr bwMode="auto">
          <a:xfrm>
            <a:off x="3707117" y="1907457"/>
            <a:ext cx="4894262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742950" lvl="1" indent="-285750" algn="just">
              <a:lnSpc>
                <a:spcPct val="150000"/>
              </a:lnSpc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/>
            </a:pPr>
            <a:r>
              <a:rPr lang="zh-CN" altLang="en-US" sz="2800" b="1" dirty="0">
                <a:effectLst>
                  <a:outerShdw blurRad="38100" dist="38100" dir="2700000" algn="tl">
                    <a:srgbClr val="000000"/>
                  </a:outerShdw>
                </a:effectLst>
                <a:hlinkClick r:id="rId3" action="ppaction://hlinksldjump"/>
              </a:rPr>
              <a:t>技术设计</a:t>
            </a:r>
            <a:r>
              <a:rPr lang="zh-CN" altLang="en-US" sz="28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书编写</a:t>
            </a:r>
            <a:endParaRPr lang="en-US" altLang="zh-CN" sz="2800" b="1" dirty="0"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 marL="742950" lvl="1" indent="-285750" algn="just">
              <a:lnSpc>
                <a:spcPct val="150000"/>
              </a:lnSpc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/>
            </a:pPr>
            <a:r>
              <a:rPr lang="zh-CN" altLang="en-US" sz="2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测绘资料</a:t>
            </a:r>
            <a:r>
              <a:rPr lang="zh-CN" altLang="en-US" sz="28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的搜集与整理</a:t>
            </a:r>
          </a:p>
          <a:p>
            <a:pPr marL="742950" lvl="1" indent="-285750" algn="just">
              <a:lnSpc>
                <a:spcPct val="150000"/>
              </a:lnSpc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/>
            </a:pPr>
            <a:r>
              <a:rPr lang="zh-CN" altLang="en-US" sz="28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仪器的</a:t>
            </a:r>
            <a:r>
              <a:rPr lang="zh-CN" altLang="en-US" sz="2800" b="1" dirty="0">
                <a:effectLst>
                  <a:outerShdw blurRad="38100" dist="38100" dir="2700000" algn="tl">
                    <a:srgbClr val="000000"/>
                  </a:outerShdw>
                </a:effectLst>
                <a:hlinkClick r:id="rId4" action="ppaction://hlinksldjump"/>
              </a:rPr>
              <a:t>选择与检验</a:t>
            </a:r>
            <a:endParaRPr lang="zh-CN" altLang="en-US" sz="2800" b="1" dirty="0"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 marL="742950" lvl="1" indent="-285750" algn="just">
              <a:lnSpc>
                <a:spcPct val="150000"/>
              </a:lnSpc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/>
            </a:pPr>
            <a:r>
              <a:rPr lang="zh-CN" altLang="en-US" sz="28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踏勘、</a:t>
            </a:r>
            <a:r>
              <a:rPr lang="zh-CN" altLang="en-US" sz="2800" b="1" dirty="0">
                <a:effectLst>
                  <a:outerShdw blurRad="38100" dist="38100" dir="2700000" algn="tl">
                    <a:srgbClr val="000000"/>
                  </a:outerShdw>
                </a:effectLst>
                <a:hlinkClick r:id="rId5" action="ppaction://hlinksldjump"/>
              </a:rPr>
              <a:t>选点</a:t>
            </a:r>
            <a:r>
              <a:rPr lang="zh-CN" altLang="en-US" sz="28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、埋石</a:t>
            </a:r>
          </a:p>
          <a:p>
            <a:pPr marL="742950" lvl="1" indent="-285750" algn="just">
              <a:lnSpc>
                <a:spcPct val="150000"/>
              </a:lnSpc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/>
            </a:pPr>
            <a:r>
              <a:rPr lang="zh-CN" altLang="en-US" sz="28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外业</a:t>
            </a:r>
            <a:r>
              <a:rPr lang="zh-CN" altLang="en-US" sz="2800" b="1" dirty="0">
                <a:effectLst>
                  <a:outerShdw blurRad="38100" dist="38100" dir="2700000" algn="tl">
                    <a:srgbClr val="000000"/>
                  </a:outerShdw>
                </a:effectLst>
                <a:hlinkClick r:id="rId6" action="ppaction://hlinksldjump"/>
              </a:rPr>
              <a:t>观测计划</a:t>
            </a:r>
            <a:r>
              <a:rPr lang="zh-CN" altLang="en-US" sz="28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的拟定</a:t>
            </a:r>
          </a:p>
        </p:txBody>
      </p:sp>
      <p:sp>
        <p:nvSpPr>
          <p:cNvPr id="8197" name="AutoShape 5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9017" y="6381750"/>
            <a:ext cx="576263" cy="476250"/>
          </a:xfrm>
          <a:prstGeom prst="moon">
            <a:avLst>
              <a:gd name="adj" fmla="val 50000"/>
            </a:avLst>
          </a:prstGeom>
          <a:gradFill rotWithShape="1">
            <a:gsLst>
              <a:gs pos="0">
                <a:srgbClr val="5E9EFF"/>
              </a:gs>
              <a:gs pos="20000">
                <a:srgbClr val="85C2FF"/>
              </a:gs>
              <a:gs pos="35001">
                <a:srgbClr val="C4D6EB"/>
              </a:gs>
              <a:gs pos="50000">
                <a:srgbClr val="FFEBFA"/>
              </a:gs>
              <a:gs pos="64999">
                <a:srgbClr val="C4D6EB"/>
              </a:gs>
              <a:gs pos="80000">
                <a:srgbClr val="85C2FF"/>
              </a:gs>
              <a:gs pos="100000">
                <a:srgbClr val="5E9EFF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6032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2D6CE14D-B224-4B98-BE84-CB5A87255D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36273" y="640127"/>
            <a:ext cx="4190256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3200" b="1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n"/>
              <a:defRPr sz="2800" b="1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n"/>
              <a:defRPr sz="2000" b="1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 b="1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 b="1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 b="1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 b="1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 b="1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9pPr>
          </a:lstStyle>
          <a:p>
            <a:pPr lvl="1" ea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2000" kern="0" dirty="0">
                <a:latin typeface="楷体_GB2312" panose="02010609030101010101" pitchFamily="49" charset="-122"/>
                <a:ea typeface="楷体_GB2312" panose="02010609030101010101" pitchFamily="49" charset="-122"/>
              </a:rPr>
              <a:t>任务来源及其工作量</a:t>
            </a:r>
          </a:p>
          <a:p>
            <a:pPr lvl="1" ea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2000" kern="0" dirty="0">
                <a:latin typeface="楷体_GB2312" panose="02010609030101010101" pitchFamily="49" charset="-122"/>
                <a:ea typeface="楷体_GB2312" panose="02010609030101010101" pitchFamily="49" charset="-122"/>
              </a:rPr>
              <a:t>测区概况</a:t>
            </a:r>
          </a:p>
          <a:p>
            <a:pPr lvl="1" ea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2000" kern="0" dirty="0">
                <a:latin typeface="楷体_GB2312" panose="02010609030101010101" pitchFamily="49" charset="-122"/>
                <a:ea typeface="楷体_GB2312" panose="02010609030101010101" pitchFamily="49" charset="-122"/>
              </a:rPr>
              <a:t>布网方案</a:t>
            </a:r>
          </a:p>
          <a:p>
            <a:pPr lvl="1" ea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2000" kern="0" dirty="0">
                <a:latin typeface="楷体_GB2312" panose="02010609030101010101" pitchFamily="49" charset="-122"/>
                <a:ea typeface="楷体_GB2312" panose="02010609030101010101" pitchFamily="49" charset="-122"/>
              </a:rPr>
              <a:t>选点与埋标</a:t>
            </a:r>
          </a:p>
          <a:p>
            <a:pPr lvl="1" ea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2000" kern="0" dirty="0">
                <a:latin typeface="楷体_GB2312" panose="02010609030101010101" pitchFamily="49" charset="-122"/>
                <a:ea typeface="楷体_GB2312" panose="02010609030101010101" pitchFamily="49" charset="-122"/>
              </a:rPr>
              <a:t>观测</a:t>
            </a:r>
          </a:p>
          <a:p>
            <a:pPr lvl="1" ea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2000" kern="0" dirty="0">
                <a:latin typeface="楷体_GB2312" panose="02010609030101010101" pitchFamily="49" charset="-122"/>
                <a:ea typeface="楷体_GB2312" panose="02010609030101010101" pitchFamily="49" charset="-122"/>
              </a:rPr>
              <a:t>数据处理</a:t>
            </a:r>
          </a:p>
          <a:p>
            <a:pPr lvl="1" ea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2000" kern="0" dirty="0">
                <a:latin typeface="楷体_GB2312" panose="02010609030101010101" pitchFamily="49" charset="-122"/>
                <a:ea typeface="楷体_GB2312" panose="02010609030101010101" pitchFamily="49" charset="-122"/>
              </a:rPr>
              <a:t>任务完成的措施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EBB0CC91-E82F-4691-8C8A-0A023479CB7C}"/>
              </a:ext>
            </a:extLst>
          </p:cNvPr>
          <p:cNvGrpSpPr/>
          <p:nvPr/>
        </p:nvGrpSpPr>
        <p:grpSpPr>
          <a:xfrm>
            <a:off x="7176120" y="908720"/>
            <a:ext cx="1584176" cy="3096344"/>
            <a:chOff x="7176120" y="836712"/>
            <a:chExt cx="1296144" cy="3096344"/>
          </a:xfrm>
        </p:grpSpPr>
        <p:sp>
          <p:nvSpPr>
            <p:cNvPr id="2" name="左大括号 1">
              <a:extLst>
                <a:ext uri="{FF2B5EF4-FFF2-40B4-BE49-F238E27FC236}">
                  <a16:creationId xmlns:a16="http://schemas.microsoft.com/office/drawing/2014/main" id="{AB613803-B573-4129-98AC-3C69F580BBA9}"/>
                </a:ext>
              </a:extLst>
            </p:cNvPr>
            <p:cNvSpPr/>
            <p:nvPr/>
          </p:nvSpPr>
          <p:spPr bwMode="auto">
            <a:xfrm>
              <a:off x="7923722" y="836712"/>
              <a:ext cx="548542" cy="3096344"/>
            </a:xfrm>
            <a:prstGeom prst="leftBrace">
              <a:avLst>
                <a:gd name="adj1" fmla="val 18126"/>
                <a:gd name="adj2" fmla="val 43123"/>
              </a:avLst>
            </a:prstGeom>
            <a:noFill/>
            <a:ln w="60325" cap="flat" cmpd="sng" algn="ctr">
              <a:solidFill>
                <a:srgbClr val="FFC000"/>
              </a:solidFill>
              <a:prstDash val="solid"/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00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Garamond" pitchFamily="18" charset="0"/>
                <a:ea typeface="宋体" pitchFamily="2" charset="-122"/>
              </a:endParaRPr>
            </a:p>
          </p:txBody>
        </p:sp>
        <p:cxnSp>
          <p:nvCxnSpPr>
            <p:cNvPr id="4" name="直接箭头连接符 3">
              <a:extLst>
                <a:ext uri="{FF2B5EF4-FFF2-40B4-BE49-F238E27FC236}">
                  <a16:creationId xmlns:a16="http://schemas.microsoft.com/office/drawing/2014/main" id="{7D09CD23-D2D8-4F34-979B-BBAE94BEE72E}"/>
                </a:ext>
              </a:extLst>
            </p:cNvPr>
            <p:cNvCxnSpPr/>
            <p:nvPr/>
          </p:nvCxnSpPr>
          <p:spPr bwMode="auto">
            <a:xfrm>
              <a:off x="7176120" y="2167286"/>
              <a:ext cx="936104" cy="0"/>
            </a:xfrm>
            <a:prstGeom prst="straightConnector1">
              <a:avLst/>
            </a:prstGeom>
            <a:noFill/>
            <a:ln w="60325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00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7" name="文本框 6">
            <a:extLst>
              <a:ext uri="{FF2B5EF4-FFF2-40B4-BE49-F238E27FC236}">
                <a16:creationId xmlns:a16="http://schemas.microsoft.com/office/drawing/2014/main" id="{19690427-9EB5-4832-974B-9DB20421F1DA}"/>
              </a:ext>
            </a:extLst>
          </p:cNvPr>
          <p:cNvSpPr txBox="1"/>
          <p:nvPr/>
        </p:nvSpPr>
        <p:spPr>
          <a:xfrm>
            <a:off x="7589942" y="190745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内容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730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sz="4800" dirty="0"/>
              <a:t>GNSS</a:t>
            </a:r>
            <a:r>
              <a:rPr lang="zh-CN" altLang="en-US" sz="4800" dirty="0"/>
              <a:t>测量的技术设计</a:t>
            </a:r>
          </a:p>
        </p:txBody>
      </p:sp>
      <p:sp>
        <p:nvSpPr>
          <p:cNvPr id="2017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dirty="0"/>
              <a:t>是依据国家的有关</a:t>
            </a:r>
            <a:r>
              <a:rPr lang="zh-CN" altLang="en-US" dirty="0">
                <a:solidFill>
                  <a:schemeClr val="hlink"/>
                </a:solidFill>
                <a:hlinkClick r:id="rId3" action="ppaction://hlinksldjump"/>
              </a:rPr>
              <a:t>规范</a:t>
            </a:r>
            <a:r>
              <a:rPr lang="zh-CN" altLang="en-US" dirty="0"/>
              <a:t>、</a:t>
            </a:r>
            <a:r>
              <a:rPr lang="en-US" altLang="zh-CN" dirty="0"/>
              <a:t>GNSS</a:t>
            </a:r>
            <a:r>
              <a:rPr lang="zh-CN" altLang="en-US" dirty="0"/>
              <a:t>网的</a:t>
            </a:r>
            <a:r>
              <a:rPr lang="zh-CN" altLang="en-US" dirty="0">
                <a:solidFill>
                  <a:schemeClr val="hlink"/>
                </a:solidFill>
              </a:rPr>
              <a:t>用途</a:t>
            </a:r>
            <a:r>
              <a:rPr lang="zh-CN" altLang="en-US" dirty="0"/>
              <a:t>、用户的</a:t>
            </a:r>
            <a:r>
              <a:rPr lang="zh-CN" altLang="en-US" dirty="0">
                <a:solidFill>
                  <a:schemeClr val="hlink"/>
                </a:solidFill>
              </a:rPr>
              <a:t>要求</a:t>
            </a:r>
            <a:r>
              <a:rPr lang="zh-CN" altLang="en-US" dirty="0"/>
              <a:t>等对测量工作的</a:t>
            </a:r>
            <a:r>
              <a:rPr lang="zh-CN" altLang="en-US" dirty="0">
                <a:solidFill>
                  <a:srgbClr val="FFFF00"/>
                </a:solidFill>
              </a:rPr>
              <a:t>网形</a:t>
            </a:r>
            <a:r>
              <a:rPr lang="zh-CN" altLang="en-US" dirty="0"/>
              <a:t>、</a:t>
            </a:r>
            <a:r>
              <a:rPr lang="zh-CN" altLang="en-US" dirty="0">
                <a:solidFill>
                  <a:srgbClr val="FFFF00"/>
                </a:solidFill>
              </a:rPr>
              <a:t>精度</a:t>
            </a:r>
            <a:r>
              <a:rPr lang="zh-CN" altLang="en-US" dirty="0"/>
              <a:t>及</a:t>
            </a:r>
            <a:r>
              <a:rPr lang="zh-CN" altLang="en-US" dirty="0">
                <a:solidFill>
                  <a:srgbClr val="FFFF00"/>
                </a:solidFill>
              </a:rPr>
              <a:t>基准</a:t>
            </a:r>
            <a:r>
              <a:rPr lang="zh-CN" altLang="en-US" dirty="0"/>
              <a:t>等的具体设计</a:t>
            </a:r>
          </a:p>
          <a:p>
            <a:pPr lvl="1" eaLnBrk="1" hangingPunct="1">
              <a:lnSpc>
                <a:spcPct val="150000"/>
              </a:lnSpc>
              <a:defRPr/>
            </a:pPr>
            <a:r>
              <a:rPr lang="zh-CN" altLang="en-US" sz="3200" dirty="0"/>
              <a:t>网的精度</a:t>
            </a:r>
            <a:r>
              <a:rPr lang="zh-CN" altLang="en-US" sz="3200" dirty="0">
                <a:solidFill>
                  <a:srgbClr val="FF0000"/>
                </a:solidFill>
                <a:hlinkClick r:id="rId4" action="ppaction://hlinksldjump"/>
              </a:rPr>
              <a:t>密度</a:t>
            </a:r>
            <a:r>
              <a:rPr lang="zh-CN" altLang="en-US" sz="3200" dirty="0"/>
              <a:t>设计</a:t>
            </a:r>
          </a:p>
          <a:p>
            <a:pPr lvl="1" eaLnBrk="1" hangingPunct="1">
              <a:lnSpc>
                <a:spcPct val="150000"/>
              </a:lnSpc>
              <a:defRPr/>
            </a:pPr>
            <a:r>
              <a:rPr lang="zh-CN" altLang="en-US" sz="3200" dirty="0">
                <a:solidFill>
                  <a:srgbClr val="FF0000"/>
                </a:solidFill>
                <a:hlinkClick r:id="rId5" action="ppaction://hlinksldjump"/>
              </a:rPr>
              <a:t>基准</a:t>
            </a:r>
            <a:r>
              <a:rPr lang="zh-CN" altLang="en-US" sz="3200" dirty="0"/>
              <a:t>设计</a:t>
            </a:r>
          </a:p>
          <a:p>
            <a:pPr lvl="1" eaLnBrk="1" hangingPunct="1">
              <a:lnSpc>
                <a:spcPct val="150000"/>
              </a:lnSpc>
              <a:defRPr/>
            </a:pPr>
            <a:r>
              <a:rPr lang="en-US" altLang="zh-CN" sz="3200" dirty="0"/>
              <a:t>GNSS</a:t>
            </a:r>
            <a:r>
              <a:rPr lang="zh-CN" altLang="en-US" sz="3200" dirty="0">
                <a:hlinkClick r:id="rId6" action="ppaction://hlinksldjump"/>
              </a:rPr>
              <a:t>网的基本概念</a:t>
            </a:r>
            <a:r>
              <a:rPr lang="zh-CN" altLang="en-US" sz="3200" dirty="0"/>
              <a:t>、网的</a:t>
            </a:r>
            <a:r>
              <a:rPr lang="zh-CN" altLang="en-US" sz="3200" dirty="0">
                <a:solidFill>
                  <a:srgbClr val="FF0000"/>
                </a:solidFill>
                <a:hlinkClick r:id="rId7" action="ppaction://hlinksldjump"/>
              </a:rPr>
              <a:t>图形</a:t>
            </a:r>
            <a:r>
              <a:rPr lang="zh-CN" altLang="en-US" sz="3200" dirty="0"/>
              <a:t>设计</a:t>
            </a:r>
          </a:p>
        </p:txBody>
      </p:sp>
      <p:sp>
        <p:nvSpPr>
          <p:cNvPr id="10244" name="AutoShape 4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33337" y="6381750"/>
            <a:ext cx="576263" cy="476250"/>
          </a:xfrm>
          <a:prstGeom prst="moon">
            <a:avLst>
              <a:gd name="adj" fmla="val 50000"/>
            </a:avLst>
          </a:prstGeom>
          <a:gradFill rotWithShape="1">
            <a:gsLst>
              <a:gs pos="0">
                <a:srgbClr val="5E9EFF"/>
              </a:gs>
              <a:gs pos="20000">
                <a:srgbClr val="85C2FF"/>
              </a:gs>
              <a:gs pos="35001">
                <a:srgbClr val="C4D6EB"/>
              </a:gs>
              <a:gs pos="50000">
                <a:srgbClr val="FFEBFA"/>
              </a:gs>
              <a:gs pos="64999">
                <a:srgbClr val="C4D6EB"/>
              </a:gs>
              <a:gs pos="80000">
                <a:srgbClr val="85C2FF"/>
              </a:gs>
              <a:gs pos="100000">
                <a:srgbClr val="5E9EFF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6032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E3936FEA-9B55-4EFD-973A-1309BBF9F6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990" y="1018760"/>
            <a:ext cx="3993226" cy="581456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CF2FED5-CB6B-4AC9-8CFC-286E5FA541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024" y="37215"/>
            <a:ext cx="4618120" cy="6546147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158B6AA8-9046-4688-A312-D78527D7AA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4451" y="0"/>
            <a:ext cx="10117549" cy="1030136"/>
          </a:xfrm>
        </p:spPr>
        <p:txBody>
          <a:bodyPr/>
          <a:lstStyle/>
          <a:p>
            <a:pPr algn="l"/>
            <a:r>
              <a:rPr lang="en-US" altLang="zh-CN" dirty="0"/>
              <a:t>GNSS</a:t>
            </a:r>
            <a:r>
              <a:rPr lang="zh-CN" altLang="en-US" dirty="0"/>
              <a:t>测量相关规范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4F36CF6-8BE6-4E0C-8537-78E36674096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4617"/>
          <a:stretch/>
        </p:blipFill>
        <p:spPr>
          <a:xfrm>
            <a:off x="4438582" y="4260309"/>
            <a:ext cx="4028639" cy="2588093"/>
          </a:xfrm>
          <a:prstGeom prst="rect">
            <a:avLst/>
          </a:prstGeom>
        </p:spPr>
      </p:pic>
      <p:sp>
        <p:nvSpPr>
          <p:cNvPr id="8" name="AutoShape 6">
            <a:hlinkClick r:id="rId6" action="ppaction://hlinksldjump"/>
            <a:extLst>
              <a:ext uri="{FF2B5EF4-FFF2-40B4-BE49-F238E27FC236}">
                <a16:creationId xmlns:a16="http://schemas.microsoft.com/office/drawing/2014/main" id="{F6DB89BE-D717-4A4D-AA4F-7BF595DDE0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345237"/>
            <a:ext cx="576263" cy="476250"/>
          </a:xfrm>
          <a:prstGeom prst="moon">
            <a:avLst>
              <a:gd name="adj" fmla="val 50000"/>
            </a:avLst>
          </a:prstGeom>
          <a:gradFill rotWithShape="1">
            <a:gsLst>
              <a:gs pos="0">
                <a:srgbClr val="5E9EFF"/>
              </a:gs>
              <a:gs pos="20000">
                <a:srgbClr val="85C2FF"/>
              </a:gs>
              <a:gs pos="35001">
                <a:srgbClr val="C4D6EB"/>
              </a:gs>
              <a:gs pos="50000">
                <a:srgbClr val="FFEBFA"/>
              </a:gs>
              <a:gs pos="64999">
                <a:srgbClr val="C4D6EB"/>
              </a:gs>
              <a:gs pos="80000">
                <a:srgbClr val="85C2FF"/>
              </a:gs>
              <a:gs pos="100000">
                <a:srgbClr val="5E9EFF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6032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60441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6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sz="4800" dirty="0"/>
              <a:t>网的精度密度设计</a:t>
            </a:r>
          </a:p>
        </p:txBody>
      </p:sp>
      <p:sp>
        <p:nvSpPr>
          <p:cNvPr id="20582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996155" y="1238213"/>
            <a:ext cx="7715250" cy="4525963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sz="2800" dirty="0"/>
              <a:t>ＧＰＳ网的等级与精度指标</a:t>
            </a:r>
          </a:p>
          <a:p>
            <a:pPr eaLnBrk="1" hangingPunct="1">
              <a:defRPr/>
            </a:pPr>
            <a:endParaRPr lang="zh-CN" altLang="en-US" sz="2800" dirty="0"/>
          </a:p>
          <a:p>
            <a:pPr eaLnBrk="1" hangingPunct="1">
              <a:defRPr/>
            </a:pPr>
            <a:endParaRPr lang="zh-CN" altLang="en-US" sz="2800" dirty="0"/>
          </a:p>
          <a:p>
            <a:pPr eaLnBrk="1" hangingPunct="1">
              <a:defRPr/>
            </a:pPr>
            <a:endParaRPr lang="zh-CN" altLang="en-US" sz="28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DA1098D-9AD4-4317-A4AA-9732A3938B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71713"/>
            <a:ext cx="8315325" cy="4124325"/>
          </a:xfrm>
          <a:prstGeom prst="rect">
            <a:avLst/>
          </a:prstGeom>
        </p:spPr>
      </p:pic>
      <p:grpSp>
        <p:nvGrpSpPr>
          <p:cNvPr id="7" name="组合 6">
            <a:extLst>
              <a:ext uri="{FF2B5EF4-FFF2-40B4-BE49-F238E27FC236}">
                <a16:creationId xmlns:a16="http://schemas.microsoft.com/office/drawing/2014/main" id="{1B5F0FFB-1B84-40DC-99D1-DF1FC2A182F6}"/>
              </a:ext>
            </a:extLst>
          </p:cNvPr>
          <p:cNvGrpSpPr/>
          <p:nvPr/>
        </p:nvGrpSpPr>
        <p:grpSpPr>
          <a:xfrm>
            <a:off x="1847528" y="2381213"/>
            <a:ext cx="10440305" cy="3337849"/>
            <a:chOff x="2135560" y="2049019"/>
            <a:chExt cx="10440305" cy="3337849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FF2AB3C6-0D8D-4D37-90D0-752A17D13BE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5560" y="2049019"/>
              <a:ext cx="10440305" cy="3337849"/>
            </a:xfrm>
            <a:prstGeom prst="rect">
              <a:avLst/>
            </a:prstGeom>
          </p:spPr>
        </p:pic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EA1F4482-C1D5-40E5-A311-6E63671885EE}"/>
                </a:ext>
              </a:extLst>
            </p:cNvPr>
            <p:cNvSpPr txBox="1"/>
            <p:nvPr/>
          </p:nvSpPr>
          <p:spPr>
            <a:xfrm>
              <a:off x="6400512" y="2275965"/>
              <a:ext cx="6093912" cy="3357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b="1" dirty="0">
                  <a:solidFill>
                    <a:schemeClr val="bg2"/>
                  </a:solidFill>
                  <a:effectLst/>
                  <a:latin typeface="+mn-ea"/>
                  <a:ea typeface="+mn-ea"/>
                </a:rPr>
                <a:t>GB/T 18314-2024《</a:t>
              </a:r>
              <a:r>
                <a:rPr lang="zh-CN" altLang="en-US" b="1" dirty="0">
                  <a:solidFill>
                    <a:schemeClr val="bg2"/>
                  </a:solidFill>
                  <a:effectLst/>
                  <a:latin typeface="+mn-ea"/>
                  <a:ea typeface="+mn-ea"/>
                </a:rPr>
                <a:t>全球导航卫星系统（</a:t>
              </a:r>
              <a:r>
                <a:rPr lang="en-US" altLang="zh-CN" b="1" dirty="0">
                  <a:solidFill>
                    <a:schemeClr val="bg2"/>
                  </a:solidFill>
                  <a:effectLst/>
                  <a:latin typeface="+mn-ea"/>
                  <a:ea typeface="+mn-ea"/>
                </a:rPr>
                <a:t>GNSS</a:t>
              </a:r>
              <a:r>
                <a:rPr lang="zh-CN" altLang="en-US" b="1" dirty="0">
                  <a:solidFill>
                    <a:schemeClr val="bg2"/>
                  </a:solidFill>
                  <a:effectLst/>
                  <a:latin typeface="+mn-ea"/>
                  <a:ea typeface="+mn-ea"/>
                </a:rPr>
                <a:t>）测量规范</a:t>
              </a:r>
              <a:r>
                <a:rPr lang="en-US" altLang="zh-CN" b="1" dirty="0">
                  <a:solidFill>
                    <a:schemeClr val="bg2"/>
                  </a:solidFill>
                  <a:effectLst/>
                  <a:latin typeface="+mn-ea"/>
                  <a:ea typeface="+mn-ea"/>
                </a:rPr>
                <a:t>》 </a:t>
              </a:r>
              <a:endParaRPr lang="zh-CN" altLang="en-US" dirty="0">
                <a:solidFill>
                  <a:schemeClr val="bg2"/>
                </a:solidFill>
                <a:latin typeface="+mn-ea"/>
                <a:ea typeface="+mn-ea"/>
              </a:endParaRPr>
            </a:p>
          </p:txBody>
        </p:sp>
      </p:grpSp>
      <p:sp>
        <p:nvSpPr>
          <p:cNvPr id="13" name="文本框 12">
            <a:extLst>
              <a:ext uri="{FF2B5EF4-FFF2-40B4-BE49-F238E27FC236}">
                <a16:creationId xmlns:a16="http://schemas.microsoft.com/office/drawing/2014/main" id="{752DF3BD-87DE-43E5-9BD4-D105B3975F68}"/>
              </a:ext>
            </a:extLst>
          </p:cNvPr>
          <p:cNvSpPr txBox="1"/>
          <p:nvPr/>
        </p:nvSpPr>
        <p:spPr>
          <a:xfrm>
            <a:off x="263351" y="5934670"/>
            <a:ext cx="4608513" cy="8787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方正中等线简体" panose="02010601030101010101" pitchFamily="2" charset="-122"/>
                <a:ea typeface="方正中等线简体" panose="02010601030101010101" pitchFamily="2" charset="-122"/>
              </a:rPr>
              <a:t>国家二、三、四等大地控制网其相对精度应分别不低于</a:t>
            </a:r>
            <a:r>
              <a:rPr lang="en-US" altLang="zh-CN" dirty="0">
                <a:latin typeface="方正中等线简体" panose="02010601030101010101" pitchFamily="2" charset="-122"/>
                <a:ea typeface="方正中等线简体" panose="02010601030101010101" pitchFamily="2" charset="-122"/>
              </a:rPr>
              <a:t>1×10</a:t>
            </a:r>
            <a:r>
              <a:rPr lang="en-US" altLang="zh-CN" baseline="30000" dirty="0">
                <a:latin typeface="方正中等线简体" panose="02010601030101010101" pitchFamily="2" charset="-122"/>
                <a:ea typeface="方正中等线简体" panose="02010601030101010101" pitchFamily="2" charset="-122"/>
              </a:rPr>
              <a:t>-7</a:t>
            </a:r>
            <a:r>
              <a:rPr lang="zh-CN" altLang="en-US" dirty="0">
                <a:latin typeface="方正中等线简体" panose="02010601030101010101" pitchFamily="2" charset="-122"/>
                <a:ea typeface="方正中等线简体" panose="02010601030101010101" pitchFamily="2" charset="-122"/>
              </a:rPr>
              <a:t>、</a:t>
            </a:r>
            <a:r>
              <a:rPr lang="en-US" altLang="zh-CN" dirty="0">
                <a:latin typeface="方正中等线简体" panose="02010601030101010101" pitchFamily="2" charset="-122"/>
                <a:ea typeface="方正中等线简体" panose="02010601030101010101" pitchFamily="2" charset="-122"/>
              </a:rPr>
              <a:t>1×10</a:t>
            </a:r>
            <a:r>
              <a:rPr lang="en-US" altLang="zh-CN" baseline="30000" dirty="0">
                <a:latin typeface="方正中等线简体" panose="02010601030101010101" pitchFamily="2" charset="-122"/>
                <a:ea typeface="方正中等线简体" panose="02010601030101010101" pitchFamily="2" charset="-122"/>
              </a:rPr>
              <a:t>-6</a:t>
            </a:r>
            <a:r>
              <a:rPr lang="zh-CN" altLang="en-US" dirty="0">
                <a:latin typeface="方正中等线简体" panose="02010601030101010101" pitchFamily="2" charset="-122"/>
                <a:ea typeface="方正中等线简体" panose="02010601030101010101" pitchFamily="2" charset="-122"/>
              </a:rPr>
              <a:t>、</a:t>
            </a:r>
            <a:r>
              <a:rPr lang="en-US" altLang="zh-CN" dirty="0">
                <a:latin typeface="方正中等线简体" panose="02010601030101010101" pitchFamily="2" charset="-122"/>
                <a:ea typeface="方正中等线简体" panose="02010601030101010101" pitchFamily="2" charset="-122"/>
              </a:rPr>
              <a:t>1×10</a:t>
            </a:r>
            <a:r>
              <a:rPr lang="en-US" altLang="zh-CN" baseline="30000" dirty="0">
                <a:latin typeface="方正中等线简体" panose="02010601030101010101" pitchFamily="2" charset="-122"/>
                <a:ea typeface="方正中等线简体" panose="02010601030101010101" pitchFamily="2" charset="-122"/>
              </a:rPr>
              <a:t>-5</a:t>
            </a:r>
            <a:r>
              <a:rPr lang="zh-CN" altLang="en-US" dirty="0">
                <a:latin typeface="方正中等线简体" panose="02010601030101010101" pitchFamily="2" charset="-122"/>
                <a:ea typeface="方正中等线简体" panose="02010601030101010101" pitchFamily="2" charset="-122"/>
              </a:rPr>
              <a:t>。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CD4342-9F85-4549-844B-2C37452DE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网的精度密度设计</a:t>
            </a:r>
          </a:p>
        </p:txBody>
      </p:sp>
      <p:sp>
        <p:nvSpPr>
          <p:cNvPr id="5" name="AutoShape 6">
            <a:hlinkClick r:id="rId4" action="ppaction://hlinksldjump"/>
            <a:extLst>
              <a:ext uri="{FF2B5EF4-FFF2-40B4-BE49-F238E27FC236}">
                <a16:creationId xmlns:a16="http://schemas.microsoft.com/office/drawing/2014/main" id="{C5673903-D4B2-4224-AB89-8C3097EADB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337" y="6343382"/>
            <a:ext cx="576263" cy="476250"/>
          </a:xfrm>
          <a:prstGeom prst="moon">
            <a:avLst>
              <a:gd name="adj" fmla="val 50000"/>
            </a:avLst>
          </a:prstGeom>
          <a:gradFill rotWithShape="1">
            <a:gsLst>
              <a:gs pos="0">
                <a:srgbClr val="5E9EFF"/>
              </a:gs>
              <a:gs pos="20000">
                <a:srgbClr val="85C2FF"/>
              </a:gs>
              <a:gs pos="35001">
                <a:srgbClr val="C4D6EB"/>
              </a:gs>
              <a:gs pos="50000">
                <a:srgbClr val="FFEBFA"/>
              </a:gs>
              <a:gs pos="64999">
                <a:srgbClr val="C4D6EB"/>
              </a:gs>
              <a:gs pos="80000">
                <a:srgbClr val="85C2FF"/>
              </a:gs>
              <a:gs pos="100000">
                <a:srgbClr val="5E9EFF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6032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71A30AF-7230-44F8-B5F4-9BBDE3E85C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3513" y="1143061"/>
            <a:ext cx="8315325" cy="287655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42A0ADB8-7F06-4E60-9EFC-22F3699C5AD6}"/>
              </a:ext>
            </a:extLst>
          </p:cNvPr>
          <p:cNvSpPr/>
          <p:nvPr/>
        </p:nvSpPr>
        <p:spPr>
          <a:xfrm>
            <a:off x="2424113" y="4587135"/>
            <a:ext cx="8229600" cy="2248821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/>
              <a:t>GB/T18314-2009</a:t>
            </a:r>
            <a:r>
              <a:rPr lang="zh-CN" altLang="en-US" sz="2400" b="1" dirty="0"/>
              <a:t>：</a:t>
            </a:r>
            <a:r>
              <a:rPr lang="zh-CN" altLang="en-US" sz="2400" dirty="0"/>
              <a:t>最大距离≤该等平均距离的</a:t>
            </a:r>
            <a:r>
              <a:rPr lang="en-US" altLang="zh-CN" sz="2400" dirty="0"/>
              <a:t>2</a:t>
            </a:r>
            <a:r>
              <a:rPr lang="zh-CN" altLang="en-US" sz="2400" dirty="0"/>
              <a:t>倍；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en-US" altLang="zh-CN" sz="2400" b="1" dirty="0"/>
              <a:t>CJJ73-2010</a:t>
            </a:r>
            <a:r>
              <a:rPr lang="zh-CN" altLang="en-US" sz="2400" b="1" dirty="0"/>
              <a:t>：</a:t>
            </a:r>
            <a:r>
              <a:rPr lang="zh-CN" altLang="en-US" sz="2400" dirty="0"/>
              <a:t>二、三、四等最小边长≥平均边长的</a:t>
            </a:r>
            <a:r>
              <a:rPr lang="en-US" altLang="zh-CN" sz="2400" dirty="0"/>
              <a:t>1/2</a:t>
            </a:r>
            <a:r>
              <a:rPr lang="zh-CN" altLang="en-US" sz="2400" dirty="0"/>
              <a:t>；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zh-CN" altLang="en-US" sz="2400" dirty="0"/>
              <a:t>              最大边长不宜超过平均边长的</a:t>
            </a:r>
            <a:r>
              <a:rPr lang="en-US" altLang="zh-CN" sz="2400" dirty="0"/>
              <a:t>2</a:t>
            </a:r>
            <a:r>
              <a:rPr lang="zh-CN" altLang="en-US" sz="2400" dirty="0"/>
              <a:t>倍；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zh-CN" altLang="en-US" sz="2400" dirty="0"/>
              <a:t>             一、二级网最大边长可在平均边长的基础上放宽</a:t>
            </a:r>
            <a:r>
              <a:rPr lang="en-US" altLang="zh-CN" sz="2400" dirty="0"/>
              <a:t>1</a:t>
            </a:r>
            <a:r>
              <a:rPr lang="zh-CN" altLang="en-US" sz="2400" dirty="0"/>
              <a:t>倍。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092A130-36CC-4360-864C-2ABF859E07EE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1847851" y="4115517"/>
            <a:ext cx="4911601" cy="609628"/>
          </a:xfrm>
        </p:spPr>
        <p:txBody>
          <a:bodyPr/>
          <a:lstStyle/>
          <a:p>
            <a:r>
              <a:rPr lang="zh-CN" altLang="en-US" dirty="0"/>
              <a:t>ＧＰＳ网的</a:t>
            </a:r>
            <a:r>
              <a:rPr lang="zh-CN" altLang="en-US" dirty="0">
                <a:solidFill>
                  <a:srgbClr val="FFFF00"/>
                </a:solidFill>
              </a:rPr>
              <a:t>密度</a:t>
            </a:r>
            <a:r>
              <a:rPr lang="zh-CN" altLang="en-US" dirty="0"/>
              <a:t>标准</a:t>
            </a:r>
          </a:p>
        </p:txBody>
      </p:sp>
      <p:graphicFrame>
        <p:nvGraphicFramePr>
          <p:cNvPr id="8" name="Object 4">
            <a:extLst>
              <a:ext uri="{FF2B5EF4-FFF2-40B4-BE49-F238E27FC236}">
                <a16:creationId xmlns:a16="http://schemas.microsoft.com/office/drawing/2014/main" id="{DCB1B94C-B298-4A1F-9603-B733E8D1F726}"/>
              </a:ext>
            </a:extLst>
          </p:cNvPr>
          <p:cNvGraphicFramePr>
            <a:graphicFrameLocks noGrp="1" noChangeAspect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357091831"/>
              </p:ext>
            </p:extLst>
          </p:nvPr>
        </p:nvGraphicFramePr>
        <p:xfrm>
          <a:off x="9429577" y="3786867"/>
          <a:ext cx="2448272" cy="6572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23" name="公式" r:id="rId6" imgW="1028745" imgH="266694" progId="Equation.3">
                  <p:embed/>
                </p:oleObj>
              </mc:Choice>
              <mc:Fallback>
                <p:oleObj name="公式" r:id="rId6" imgW="1028745" imgH="266694" progId="Equation.3">
                  <p:embed/>
                  <p:pic>
                    <p:nvPicPr>
                      <p:cNvPr id="12292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429577" y="3786867"/>
                        <a:ext cx="2448272" cy="65729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矩形 8">
            <a:extLst>
              <a:ext uri="{FF2B5EF4-FFF2-40B4-BE49-F238E27FC236}">
                <a16:creationId xmlns:a16="http://schemas.microsoft.com/office/drawing/2014/main" id="{2430E5F3-C69C-44E3-B67A-AE0E7E1E3616}"/>
              </a:ext>
            </a:extLst>
          </p:cNvPr>
          <p:cNvSpPr/>
          <p:nvPr/>
        </p:nvSpPr>
        <p:spPr>
          <a:xfrm>
            <a:off x="9396841" y="4370502"/>
            <a:ext cx="29546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弦长精度（等效距离误差）</a:t>
            </a:r>
          </a:p>
        </p:txBody>
      </p:sp>
    </p:spTree>
    <p:extLst>
      <p:ext uri="{BB962C8B-B14F-4D97-AF65-F5344CB8AC3E}">
        <p14:creationId xmlns:p14="http://schemas.microsoft.com/office/powerpoint/2010/main" val="286430835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09"/>
  <p:tag name="MMPROD_UIDATA" val="&lt;database version=&quot;7.0&quot;&gt;&lt;object type=&quot;1&quot; unique_id=&quot;10001&quot;&gt;&lt;object type=&quot;8&quot; unique_id=&quot;10002&quot;&gt;&lt;/object&gt;&lt;object type=&quot;2&quot; unique_id=&quot;10003&quot;&gt;&lt;object type=&quot;3&quot; unique_id=&quot;10004&quot;&gt;&lt;property id=&quot;20148&quot; value=&quot;5&quot;/&gt;&lt;property id=&quot;20300&quot; value=&quot;幻灯片 1 - &amp;quot;GPS测量的设计与实施&amp;quot;&quot;/&gt;&lt;property id=&quot;20307&quot; value=&quot;256&quot;/&gt;&lt;/object&gt;&lt;object type=&quot;3&quot; unique_id=&quot;10005&quot;&gt;&lt;property id=&quot;20148&quot; value=&quot;5&quot;/&gt;&lt;property id=&quot;20300&quot; value=&quot;幻灯片 2 - &amp;quot;GPS测量定位方法分类&amp;quot;&quot;/&gt;&lt;property id=&quot;20307&quot; value=&quot;330&quot;/&gt;&lt;/object&gt;&lt;object type=&quot;3&quot; unique_id=&quot;10006&quot;&gt;&lt;property id=&quot;20148&quot; value=&quot;5&quot;/&gt;&lt;property id=&quot;20300&quot; value=&quot;幻灯片 4 - &amp;quot;一、GPS测量的工作步骤（以基线向量网为例）&amp;quot;&quot;/&gt;&lt;property id=&quot;20307&quot; value=&quot;324&quot;/&gt;&lt;/object&gt;&lt;object type=&quot;3&quot; unique_id=&quot;10007&quot;&gt;&lt;property id=&quot;20148&quot; value=&quot;5&quot;/&gt;&lt;property id=&quot;20300&quot; value=&quot;幻灯片 5 - &amp;quot;1.测前工作&amp;quot;&quot;/&gt;&lt;property id=&quot;20307&quot; value=&quot;305&quot;/&gt;&lt;/object&gt;&lt;object type=&quot;3&quot; unique_id=&quot;10008&quot;&gt;&lt;property id=&quot;20148&quot; value=&quot;5&quot;/&gt;&lt;property id=&quot;20300&quot; value=&quot;幻灯片 6 - &amp;quot;技术设计书的编写&amp;quot;&quot;/&gt;&lt;property id=&quot;20307&quot; value=&quot;326&quot;/&gt;&lt;/object&gt;&lt;object type=&quot;3&quot; unique_id=&quot;10009&quot;&gt;&lt;property id=&quot;20148&quot; value=&quot;5&quot;/&gt;&lt;property id=&quot;20300&quot; value=&quot;幻灯片 7 - &amp;quot;GPS测量的技术设计&amp;quot;&quot;/&gt;&lt;property id=&quot;20307&quot; value=&quot;331&quot;/&gt;&lt;/object&gt;&lt;object type=&quot;3&quot; unique_id=&quot;10010&quot;&gt;&lt;property id=&quot;20148&quot; value=&quot;5&quot;/&gt;&lt;property id=&quot;20300&quot; value=&quot;幻灯片 8 - &amp;quot;设计的依据&amp;quot;&quot;/&gt;&lt;property id=&quot;20307&quot; value=&quot;332&quot;/&gt;&lt;/object&gt;&lt;object type=&quot;3&quot; unique_id=&quot;10011&quot;&gt;&lt;property id=&quot;20148&quot; value=&quot;5&quot;/&gt;&lt;property id=&quot;20300&quot; value=&quot;幻灯片 9 - &amp;quot;网的精度密度设计&amp;quot;&quot;/&gt;&lt;property id=&quot;20307&quot; value=&quot;333&quot;/&gt;&lt;/object&gt;&lt;object type=&quot;3&quot; unique_id=&quot;10012&quot;&gt;&lt;property id=&quot;20148&quot; value=&quot;5&quot;/&gt;&lt;property id=&quot;20300&quot; value=&quot;幻灯片 10 - &amp;quot;网的基准设计&amp;quot;&quot;/&gt;&lt;property id=&quot;20307&quot; value=&quot;334&quot;/&gt;&lt;/object&gt;&lt;object type=&quot;3&quot; unique_id=&quot;10013&quot;&gt;&lt;property id=&quot;20148&quot; value=&quot;5&quot;/&gt;&lt;property id=&quot;20300&quot; value=&quot;幻灯片 11 - &amp;quot;ＧＰＳ网的基本概念&amp;quot;&quot;/&gt;&lt;property id=&quot;20307&quot; value=&quot;335&quot;/&gt;&lt;/object&gt;&lt;object type=&quot;3&quot; unique_id=&quot;10014&quot;&gt;&lt;property id=&quot;20148&quot; value=&quot;5&quot;/&gt;&lt;property id=&quot;20300&quot; value=&quot;幻灯片 12 - &amp;quot;ＧＰＳ网特征条件的计算&amp;quot;&quot;/&gt;&lt;property id=&quot;20307&quot; value=&quot;336&quot;/&gt;&lt;/object&gt;&lt;object type=&quot;3&quot; unique_id=&quot;10015&quot;&gt;&lt;property id=&quot;20148&quot; value=&quot;5&quot;/&gt;&lt;property id=&quot;20300&quot; value=&quot;幻灯片 13 - &amp;quot;ＧＰＳ网同步图形与独立边&amp;quot;&quot;/&gt;&lt;property id=&quot;20307&quot; value=&quot;337&quot;/&gt;&lt;/object&gt;&lt;object type=&quot;3&quot; unique_id=&quot;10016&quot;&gt;&lt;property id=&quot;20148&quot; value=&quot;5&quot;/&gt;&lt;property id=&quot;20300&quot; value=&quot;幻灯片 14 - &amp;quot;独立边的不同选择&amp;quot;&quot;/&gt;&lt;property id=&quot;20307&quot; value=&quot;338&quot;/&gt;&lt;/object&gt;&lt;object type=&quot;3&quot; unique_id=&quot;10017&quot;&gt;&lt;property id=&quot;20148&quot; value=&quot;5&quot;/&gt;&lt;property id=&quot;20300&quot; value=&quot;幻灯片 15 - &amp;quot;网的图形设计&amp;quot;&quot;/&gt;&lt;property id=&quot;20307&quot; value=&quot;339&quot;/&gt;&lt;/object&gt;&lt;object type=&quot;3&quot; unique_id=&quot;10018&quot;&gt;&lt;property id=&quot;20148&quot; value=&quot;5&quot;/&gt;&lt;property id=&quot;20300&quot; value=&quot;幻灯片 16 - &amp;quot;点连式&amp;quot;&quot;/&gt;&lt;property id=&quot;20307&quot; value=&quot;340&quot;/&gt;&lt;/object&gt;&lt;object type=&quot;3&quot; unique_id=&quot;10019&quot;&gt;&lt;property id=&quot;20148&quot; value=&quot;5&quot;/&gt;&lt;property id=&quot;20300&quot; value=&quot;幻灯片 17 - &amp;quot;边连式&amp;quot;&quot;/&gt;&lt;property id=&quot;20307&quot; value=&quot;341&quot;/&gt;&lt;/object&gt;&lt;object type=&quot;3&quot; unique_id=&quot;10020&quot;&gt;&lt;property id=&quot;20148&quot; value=&quot;5&quot;/&gt;&lt;property id=&quot;20300&quot; value=&quot;幻灯片 18 - &amp;quot;网连式&amp;quot;&quot;/&gt;&lt;property id=&quot;20307&quot; value=&quot;342&quot;/&gt;&lt;/object&gt;&lt;object type=&quot;3&quot; unique_id=&quot;10021&quot;&gt;&lt;property id=&quot;20148&quot; value=&quot;5&quot;/&gt;&lt;property id=&quot;20300&quot; value=&quot;幻灯片 19 - &amp;quot;边点混合连接式&amp;quot;&quot;/&gt;&lt;property id=&quot;20307&quot; value=&quot;343&quot;/&gt;&lt;/object&gt;&lt;object type=&quot;3&quot; unique_id=&quot;10022&quot;&gt;&lt;property id=&quot;20148&quot; value=&quot;5&quot;/&gt;&lt;property id=&quot;20300&quot; value=&quot;幻灯片 20 - &amp;quot;三角锁（多边形）连接&amp;quot;&quot;/&gt;&lt;property id=&quot;20307&quot; value=&quot;344&quot;/&gt;&lt;/object&gt;&lt;object type=&quot;3&quot; unique_id=&quot;10023&quot;&gt;&lt;property id=&quot;20148&quot; value=&quot;5&quot;/&gt;&lt;property id=&quot;20300&quot; value=&quot;幻灯片 21 - &amp;quot;导线图形连接&amp;quot;&quot;/&gt;&lt;property id=&quot;20307&quot; value=&quot;345&quot;/&gt;&lt;/object&gt;&lt;object type=&quot;3&quot; unique_id=&quot;10024&quot;&gt;&lt;property id=&quot;20148&quot; value=&quot;5&quot;/&gt;&lt;property id=&quot;20300&quot; value=&quot;幻灯片 22 - &amp;quot;星形布设&amp;quot;&quot;/&gt;&lt;property id=&quot;20307&quot; value=&quot;346&quot;/&gt;&lt;/object&gt;&lt;object type=&quot;3&quot; unique_id=&quot;10025&quot;&gt;&lt;property id=&quot;20148&quot; value=&quot;5&quot;/&gt;&lt;property id=&quot;20300&quot; value=&quot;幻灯片 23 - &amp;quot;布网的注意事项&amp;quot;&quot;/&gt;&lt;property id=&quot;20307&quot; value=&quot;347&quot;/&gt;&lt;/object&gt;&lt;object type=&quot;3&quot; unique_id=&quot;10026&quot;&gt;&lt;property id=&quot;20148&quot; value=&quot;5&quot;/&gt;&lt;property id=&quot;20300&quot; value=&quot;幻灯片 24 - &amp;quot;接收机的选择与检验&amp;quot;&quot;/&gt;&lt;property id=&quot;20307&quot; value=&quot;325&quot;/&gt;&lt;/object&gt;&lt;object type=&quot;3&quot; unique_id=&quot;10027&quot;&gt;&lt;property id=&quot;20148&quot; value=&quot;5&quot;/&gt;&lt;property id=&quot;20300&quot; value=&quot;幻灯片 25 - &amp;quot;GPS测量选点原则&amp;quot;&quot;/&gt;&lt;property id=&quot;20307&quot; value=&quot;327&quot;/&gt;&lt;/object&gt;&lt;object type=&quot;3&quot; unique_id=&quot;10029&quot;&gt;&lt;property id=&quot;20148&quot; value=&quot;5&quot;/&gt;&lt;property id=&quot;20300&quot; value=&quot;幻灯片 26 - &amp;quot;外业观测计划的拟定&amp;quot;&quot;/&gt;&lt;property id=&quot;20307&quot; value=&quot;294&quot;/&gt;&lt;/object&gt;&lt;object type=&quot;3&quot; unique_id=&quot;10030&quot;&gt;&lt;property id=&quot;20148&quot; value=&quot;5&quot;/&gt;&lt;property id=&quot;20300&quot; value=&quot;幻灯片 27 - &amp;quot;外业观测计划拟定的内容&amp;quot;&quot;/&gt;&lt;property id=&quot;20307&quot; value=&quot;295&quot;/&gt;&lt;/object&gt;&lt;object type=&quot;3&quot; unique_id=&quot;10031&quot;&gt;&lt;property id=&quot;20148&quot; value=&quot;5&quot;/&gt;&lt;property id=&quot;20300&quot; value=&quot;幻灯片 28 - &amp;quot;ＧＰＳ卫星的可见性预报图－时间&amp;quot;&quot;/&gt;&lt;property id=&quot;20307&quot; value=&quot;296&quot;/&gt;&lt;/object&gt;&lt;object type=&quot;3&quot; unique_id=&quot;10032&quot;&gt;&lt;property id=&quot;20148&quot; value=&quot;5&quot;/&gt;&lt;property id=&quot;20300&quot; value=&quot;幻灯片 29 - &amp;quot;ＧＰＳ卫星的可见性预报图－天空图&amp;quot;&quot;/&gt;&lt;property id=&quot;20307&quot; value=&quot;297&quot;/&gt;&lt;/object&gt;&lt;object type=&quot;3&quot; unique_id=&quot;10033&quot;&gt;&lt;property id=&quot;20148&quot; value=&quot;5&quot;/&gt;&lt;property id=&quot;20300&quot; value=&quot;幻灯片 30 - &amp;quot;卫星的几何图形强度&amp;quot;&quot;/&gt;&lt;property id=&quot;20307&quot; value=&quot;298&quot;/&gt;&lt;/object&gt;&lt;object type=&quot;3&quot; unique_id=&quot;10034&quot;&gt;&lt;property id=&quot;20148&quot; value=&quot;5&quot;/&gt;&lt;property id=&quot;20300&quot; value=&quot;幻灯片 31 - &amp;quot;2. 测量实施&amp;quot;&quot;/&gt;&lt;property id=&quot;20307&quot; value=&quot;329&quot;/&gt;&lt;/object&gt;&lt;object type=&quot;3&quot; unique_id=&quot;10036&quot;&gt;&lt;property id=&quot;20148&quot; value=&quot;5&quot;/&gt;&lt;property id=&quot;20300&quot; value=&quot;幻灯片 33 - &amp;quot;GPS测量的作业模式介绍&amp;quot;&quot;/&gt;&lt;property id=&quot;20307&quot; value=&quot;261&quot;/&gt;&lt;/object&gt;&lt;object type=&quot;3&quot; unique_id=&quot;10037&quot;&gt;&lt;property id=&quot;20148&quot; value=&quot;5&quot;/&gt;&lt;property id=&quot;20300&quot; value=&quot;幻灯片 34 - &amp;quot;经典静态定位&amp;quot;&quot;/&gt;&lt;property id=&quot;20307&quot; value=&quot;299&quot;/&gt;&lt;/object&gt;&lt;object type=&quot;3&quot; unique_id=&quot;10038&quot;&gt;&lt;property id=&quot;20148&quot; value=&quot;5&quot;/&gt;&lt;property id=&quot;20300&quot; value=&quot;幻灯片 35 - &amp;quot;快速静态定位&amp;quot;&quot;/&gt;&lt;property id=&quot;20307&quot; value=&quot;300&quot;/&gt;&lt;/object&gt;&lt;object type=&quot;3&quot; unique_id=&quot;10039&quot;&gt;&lt;property id=&quot;20148&quot; value=&quot;5&quot;/&gt;&lt;property id=&quot;20300&quot; value=&quot;幻灯片 36 - &amp;quot;准动态定位&amp;quot;&quot;/&gt;&lt;property id=&quot;20307&quot; value=&quot;301&quot;/&gt;&lt;/object&gt;&lt;object type=&quot;3&quot; unique_id=&quot;10040&quot;&gt;&lt;property id=&quot;20148&quot; value=&quot;5&quot;/&gt;&lt;property id=&quot;20300&quot; value=&quot;幻灯片 37 - &amp;quot;往返重复设站&amp;quot;&quot;/&gt;&lt;property id=&quot;20307&quot; value=&quot;302&quot;/&gt;&lt;/object&gt;&lt;object type=&quot;3&quot; unique_id=&quot;10041&quot;&gt;&lt;property id=&quot;20148&quot; value=&quot;5&quot;/&gt;&lt;property id=&quot;20300&quot; value=&quot;幻灯片 38 - &amp;quot;动态定位&amp;quot;&quot;/&gt;&lt;property id=&quot;20307&quot; value=&quot;303&quot;/&gt;&lt;/object&gt;&lt;object type=&quot;3&quot; unique_id=&quot;10042&quot;&gt;&lt;property id=&quot;20148&quot; value=&quot;5&quot;/&gt;&lt;property id=&quot;20300&quot; value=&quot;幻灯片 39 - &amp;quot;实时动态(RTK)定位的作业模式&amp;quot;&quot;/&gt;&lt;property id=&quot;20307&quot; value=&quot;304&quot;/&gt;&lt;/object&gt;&lt;object type=&quot;3&quot; unique_id=&quot;10050&quot;&gt;&lt;property id=&quot;20148&quot; value=&quot;5&quot;/&gt;&lt;property id=&quot;20300&quot; value=&quot;幻灯片 40 - &amp;quot;3. 测后工作&amp;quot;&quot;/&gt;&lt;property id=&quot;20307&quot; value=&quot;328&quot;/&gt;&lt;/object&gt;&lt;object type=&quot;3&quot; unique_id=&quot;10057&quot;&gt;&lt;property id=&quot;20148&quot; value=&quot;5&quot;/&gt;&lt;property id=&quot;20300&quot; value=&quot;幻灯片 41 - &amp;quot;GPS数据处理流程&amp;quot;&quot;/&gt;&lt;property id=&quot;20307&quot; value=&quot;314&quot;/&gt;&lt;/object&gt;&lt;object type=&quot;3&quot; unique_id=&quot;10058&quot;&gt;&lt;property id=&quot;20148&quot; value=&quot;5&quot;/&gt;&lt;property id=&quot;20300&quot; value=&quot;幻灯片 44 - &amp;quot;1. 基线解算的类型&amp;quot;&quot;/&gt;&lt;property id=&quot;20307&quot; value=&quot;318&quot;/&gt;&lt;/object&gt;&lt;object type=&quot;3&quot; unique_id=&quot;10059&quot;&gt;&lt;property id=&quot;20148&quot; value=&quot;5&quot;/&gt;&lt;property id=&quot;20300&quot; value=&quot;幻灯片 45 - &amp;quot;2. 单基线解算的过程&amp;quot;&quot;/&gt;&lt;property id=&quot;20307&quot; value=&quot;322&quot;/&gt;&lt;/object&gt;&lt;object type=&quot;3&quot; unique_id=&quot;10060&quot;&gt;&lt;property id=&quot;20148&quot; value=&quot;5&quot;/&gt;&lt;property id=&quot;20300&quot; value=&quot;幻灯片 46 - &amp;quot;3. 利用基线解算软件解算基线向量的过程&amp;quot;&quot;/&gt;&lt;property id=&quot;20307&quot; value=&quot;320&quot;/&gt;&lt;/object&gt;&lt;object type=&quot;3&quot; unique_id=&quot;10061&quot;&gt;&lt;property id=&quot;20148&quot; value=&quot;5&quot;/&gt;&lt;property id=&quot;20300&quot; value=&quot;幻灯片 47 - &amp;quot;4. 评定基线质量的指标&amp;quot;&quot;/&gt;&lt;property id=&quot;20307&quot; value=&quot;321&quot;/&gt;&lt;/object&gt;&lt;object type=&quot;3&quot; unique_id=&quot;10062&quot;&gt;&lt;property id=&quot;20148&quot; value=&quot;5&quot;/&gt;&lt;property id=&quot;20300&quot; value=&quot;幻灯片 48 - &amp;quot;GPS网平差&amp;quot;&quot;/&gt;&lt;property id=&quot;20307&quot; value=&quot;310&quot;/&gt;&lt;/object&gt;&lt;object type=&quot;3&quot; unique_id=&quot;10063&quot;&gt;&lt;property id=&quot;20148&quot; value=&quot;5&quot;/&gt;&lt;property id=&quot;20300&quot; value=&quot;幻灯片 49 - &amp;quot;二、无约束平差、约束平差和联合平差&amp;quot;&quot;/&gt;&lt;property id=&quot;20307&quot; value=&quot;311&quot;/&gt;&lt;/object&gt;&lt;object type=&quot;3&quot; unique_id=&quot;10064&quot;&gt;&lt;property id=&quot;20148&quot; value=&quot;5&quot;/&gt;&lt;property id=&quot;20300&quot; value=&quot;幻灯片 50&quot;/&gt;&lt;property id=&quot;20307&quot; value=&quot;312&quot;/&gt;&lt;/object&gt;&lt;object type=&quot;3&quot; unique_id=&quot;10066&quot;&gt;&lt;property id=&quot;20148&quot; value=&quot;5&quot;/&gt;&lt;property id=&quot;20300&quot; value=&quot;幻灯片 51 - &amp;quot;GPS高程&amp;quot;&quot;/&gt;&lt;property id=&quot;20307&quot; value=&quot;316&quot;/&gt;&lt;/object&gt;&lt;object type=&quot;3&quot; unique_id=&quot;10067&quot;&gt;&lt;property id=&quot;20148&quot; value=&quot;5&quot;/&gt;&lt;property id=&quot;20300&quot; value=&quot;幻灯片 52 - &amp;quot;二、GPS水准&amp;quot;&quot;/&gt;&lt;property id=&quot;20307&quot; value=&quot;317&quot;/&gt;&lt;/object&gt;&lt;object type=&quot;3&quot; unique_id=&quot;10798&quot;&gt;&lt;property id=&quot;20148&quot; value=&quot;5&quot;/&gt;&lt;property id=&quot;20300&quot; value=&quot;幻灯片 3 - &amp;quot;静态相对定位&amp;quot;&quot;/&gt;&lt;property id=&quot;20307&quot; value=&quot;348&quot;/&gt;&lt;/object&gt;&lt;object type=&quot;3&quot; unique_id=&quot;10799&quot;&gt;&lt;property id=&quot;20148&quot; value=&quot;5&quot;/&gt;&lt;property id=&quot;20300&quot; value=&quot;幻灯片 32 - &amp;quot;外业观测&amp;quot;&quot;/&gt;&lt;property id=&quot;20307&quot; value=&quot;349&quot;/&gt;&lt;/object&gt;&lt;object type=&quot;3&quot; unique_id=&quot;10800&quot;&gt;&lt;property id=&quot;20148&quot; value=&quot;5&quot;/&gt;&lt;property id=&quot;20300&quot; value=&quot;幻灯片 42 - &amp;quot;数据预处理&amp;quot;&quot;/&gt;&lt;property id=&quot;20307&quot; value=&quot;351&quot;/&gt;&lt;/object&gt;&lt;object type=&quot;3&quot; unique_id=&quot;10801&quot;&gt;&lt;property id=&quot;20148&quot; value=&quot;5&quot;/&gt;&lt;property id=&quot;20300&quot; value=&quot;幻灯片 43 - &amp;quot;观测成果的外业检查&amp;quot;&quot;/&gt;&lt;property id=&quot;20307&quot; value=&quot;352&quot;/&gt;&lt;/object&gt;&lt;/object&gt;&lt;/object&gt;&lt;/database&gt;"/>
  <p:tag name="SECTOMILLISECCONVERTED" val="1"/>
</p:tagLst>
</file>

<file path=ppt/theme/theme1.xml><?xml version="1.0" encoding="utf-8"?>
<a:theme xmlns:a="http://schemas.openxmlformats.org/drawingml/2006/main" name="Stream">
  <a:themeElements>
    <a:clrScheme name="Stream 1">
      <a:dk1>
        <a:srgbClr val="000514"/>
      </a:dk1>
      <a:lt1>
        <a:srgbClr val="FFFFFF"/>
      </a:lt1>
      <a:dk2>
        <a:srgbClr val="003399"/>
      </a:dk2>
      <a:lt2>
        <a:srgbClr val="E5E5FF"/>
      </a:lt2>
      <a:accent1>
        <a:srgbClr val="0099CC"/>
      </a:accent1>
      <a:accent2>
        <a:srgbClr val="A886E0"/>
      </a:accent2>
      <a:accent3>
        <a:srgbClr val="AAADCA"/>
      </a:accent3>
      <a:accent4>
        <a:srgbClr val="DADADA"/>
      </a:accent4>
      <a:accent5>
        <a:srgbClr val="AACAE2"/>
      </a:accent5>
      <a:accent6>
        <a:srgbClr val="9879CB"/>
      </a:accent6>
      <a:hlink>
        <a:srgbClr val="FFCC00"/>
      </a:hlink>
      <a:folHlink>
        <a:srgbClr val="FFFFCC"/>
      </a:folHlink>
    </a:clrScheme>
    <a:fontScheme name="Stream">
      <a:majorFont>
        <a:latin typeface="Garamond"/>
        <a:ea typeface="宋体"/>
        <a:cs typeface=""/>
      </a:majorFont>
      <a:minorFont>
        <a:latin typeface="Garamond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60325" cap="flat" cmpd="sng" algn="ctr">
          <a:solidFill>
            <a:srgbClr val="FF0000"/>
          </a:solidFill>
          <a:prstDash val="solid"/>
          <a:round/>
          <a:headEnd type="none" w="med" len="med"/>
          <a:tailEnd type="triangle" w="med" len="med"/>
        </a:ln>
        <a:effectLst/>
        <a:extLst>
          <a:ext uri="{909E8E84-426E-40DD-AFC4-6F175D3DCCD1}">
            <a14:hiddenFill xmlns:a14="http://schemas.microsoft.com/office/drawing/2010/main">
              <a:solidFill>
                <a:srgbClr val="FF0000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Garamond" pitchFamily="18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60325" cap="flat" cmpd="sng" algn="ctr">
          <a:solidFill>
            <a:srgbClr val="FF0000"/>
          </a:solidFill>
          <a:prstDash val="solid"/>
          <a:round/>
          <a:headEnd type="none" w="med" len="med"/>
          <a:tailEnd type="triangle" w="med" len="med"/>
        </a:ln>
        <a:effectLst/>
        <a:extLst>
          <a:ext uri="{909E8E84-426E-40DD-AFC4-6F175D3DCCD1}">
            <a14:hiddenFill xmlns:a14="http://schemas.microsoft.com/office/drawing/2010/main">
              <a:solidFill>
                <a:srgbClr val="FF0000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Garamond" pitchFamily="18" charset="0"/>
            <a:ea typeface="宋体" pitchFamily="2" charset="-122"/>
          </a:defRPr>
        </a:defPPr>
      </a:lstStyle>
    </a:lnDef>
  </a:objectDefaults>
  <a:extraClrSchemeLst>
    <a:extraClrScheme>
      <a:clrScheme name="Stream 1">
        <a:dk1>
          <a:srgbClr val="000514"/>
        </a:dk1>
        <a:lt1>
          <a:srgbClr val="FFFFFF"/>
        </a:lt1>
        <a:dk2>
          <a:srgbClr val="003399"/>
        </a:dk2>
        <a:lt2>
          <a:srgbClr val="E5E5FF"/>
        </a:lt2>
        <a:accent1>
          <a:srgbClr val="0099CC"/>
        </a:accent1>
        <a:accent2>
          <a:srgbClr val="A886E0"/>
        </a:accent2>
        <a:accent3>
          <a:srgbClr val="AAADCA"/>
        </a:accent3>
        <a:accent4>
          <a:srgbClr val="DADADA"/>
        </a:accent4>
        <a:accent5>
          <a:srgbClr val="AACAE2"/>
        </a:accent5>
        <a:accent6>
          <a:srgbClr val="9879CB"/>
        </a:accent6>
        <a:hlink>
          <a:srgbClr val="FFCC00"/>
        </a:hlink>
        <a:folHlink>
          <a:srgbClr val="FFFF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eam 2">
        <a:dk1>
          <a:srgbClr val="3E3E5C"/>
        </a:dk1>
        <a:lt1>
          <a:srgbClr val="FFFFFF"/>
        </a:lt1>
        <a:dk2>
          <a:srgbClr val="666699"/>
        </a:dk2>
        <a:lt2>
          <a:srgbClr val="DFDFE9"/>
        </a:lt2>
        <a:accent1>
          <a:srgbClr val="CC66FF"/>
        </a:accent1>
        <a:accent2>
          <a:srgbClr val="679ACD"/>
        </a:accent2>
        <a:accent3>
          <a:srgbClr val="B8B8CA"/>
        </a:accent3>
        <a:accent4>
          <a:srgbClr val="DADADA"/>
        </a:accent4>
        <a:accent5>
          <a:srgbClr val="E2B8FF"/>
        </a:accent5>
        <a:accent6>
          <a:srgbClr val="5D8BBA"/>
        </a:accent6>
        <a:hlink>
          <a:srgbClr val="CCECFF"/>
        </a:hlink>
        <a:folHlink>
          <a:srgbClr val="CCCC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eam 3">
        <a:dk1>
          <a:srgbClr val="2A5400"/>
        </a:dk1>
        <a:lt1>
          <a:srgbClr val="FFFFFF"/>
        </a:lt1>
        <a:dk2>
          <a:srgbClr val="4A9400"/>
        </a:dk2>
        <a:lt2>
          <a:srgbClr val="BAE8BA"/>
        </a:lt2>
        <a:accent1>
          <a:srgbClr val="33CC33"/>
        </a:accent1>
        <a:accent2>
          <a:srgbClr val="99CC00"/>
        </a:accent2>
        <a:accent3>
          <a:srgbClr val="B1C8AA"/>
        </a:accent3>
        <a:accent4>
          <a:srgbClr val="DADADA"/>
        </a:accent4>
        <a:accent5>
          <a:srgbClr val="ADE2AD"/>
        </a:accent5>
        <a:accent6>
          <a:srgbClr val="8AB900"/>
        </a:accent6>
        <a:hlink>
          <a:srgbClr val="99FF33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eam 4">
        <a:dk1>
          <a:srgbClr val="000000"/>
        </a:dk1>
        <a:lt1>
          <a:srgbClr val="FFFFFF"/>
        </a:lt1>
        <a:dk2>
          <a:srgbClr val="51596D"/>
        </a:dk2>
        <a:lt2>
          <a:srgbClr val="DDDDDD"/>
        </a:lt2>
        <a:accent1>
          <a:srgbClr val="787E8A"/>
        </a:accent1>
        <a:accent2>
          <a:srgbClr val="339966"/>
        </a:accent2>
        <a:accent3>
          <a:srgbClr val="B3B5BA"/>
        </a:accent3>
        <a:accent4>
          <a:srgbClr val="DADADA"/>
        </a:accent4>
        <a:accent5>
          <a:srgbClr val="BEC0C4"/>
        </a:accent5>
        <a:accent6>
          <a:srgbClr val="2D8A5C"/>
        </a:accent6>
        <a:hlink>
          <a:srgbClr val="00FFFF"/>
        </a:hlink>
        <a:folHlink>
          <a:srgbClr val="74B6D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eam 5">
        <a:dk1>
          <a:srgbClr val="5C1F00"/>
        </a:dk1>
        <a:lt1>
          <a:srgbClr val="FFFFFF"/>
        </a:lt1>
        <a:dk2>
          <a:srgbClr val="8C0000"/>
        </a:dk2>
        <a:lt2>
          <a:srgbClr val="DFD293"/>
        </a:lt2>
        <a:accent1>
          <a:srgbClr val="FF6845"/>
        </a:accent1>
        <a:accent2>
          <a:srgbClr val="BE7960"/>
        </a:accent2>
        <a:accent3>
          <a:srgbClr val="C5AAAA"/>
        </a:accent3>
        <a:accent4>
          <a:srgbClr val="DADADA"/>
        </a:accent4>
        <a:accent5>
          <a:srgbClr val="FFB9B0"/>
        </a:accent5>
        <a:accent6>
          <a:srgbClr val="AC6D56"/>
        </a:accent6>
        <a:hlink>
          <a:srgbClr val="FFFF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eam 6">
        <a:dk1>
          <a:srgbClr val="5E4444"/>
        </a:dk1>
        <a:lt1>
          <a:srgbClr val="F7F3F3"/>
        </a:lt1>
        <a:dk2>
          <a:srgbClr val="8A6362"/>
        </a:dk2>
        <a:lt2>
          <a:srgbClr val="D8C1BA"/>
        </a:lt2>
        <a:accent1>
          <a:srgbClr val="CC6600"/>
        </a:accent1>
        <a:accent2>
          <a:srgbClr val="C16059"/>
        </a:accent2>
        <a:accent3>
          <a:srgbClr val="C4B7B7"/>
        </a:accent3>
        <a:accent4>
          <a:srgbClr val="D3D0D0"/>
        </a:accent4>
        <a:accent5>
          <a:srgbClr val="E2B8AA"/>
        </a:accent5>
        <a:accent6>
          <a:srgbClr val="AF5650"/>
        </a:accent6>
        <a:hlink>
          <a:srgbClr val="FFCC00"/>
        </a:hlink>
        <a:folHlink>
          <a:srgbClr val="CBB55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eam 7">
        <a:dk1>
          <a:srgbClr val="7F6737"/>
        </a:dk1>
        <a:lt1>
          <a:srgbClr val="FFFFFF"/>
        </a:lt1>
        <a:dk2>
          <a:srgbClr val="BFA673"/>
        </a:dk2>
        <a:lt2>
          <a:srgbClr val="E6E3AA"/>
        </a:lt2>
        <a:accent1>
          <a:srgbClr val="FFCC00"/>
        </a:accent1>
        <a:accent2>
          <a:srgbClr val="808000"/>
        </a:accent2>
        <a:accent3>
          <a:srgbClr val="DCD0BC"/>
        </a:accent3>
        <a:accent4>
          <a:srgbClr val="DADADA"/>
        </a:accent4>
        <a:accent5>
          <a:srgbClr val="FFE2AA"/>
        </a:accent5>
        <a:accent6>
          <a:srgbClr val="737300"/>
        </a:accent6>
        <a:hlink>
          <a:srgbClr val="784700"/>
        </a:hlink>
        <a:folHlink>
          <a:srgbClr val="9A72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eam 8">
        <a:dk1>
          <a:srgbClr val="4B2500"/>
        </a:dk1>
        <a:lt1>
          <a:srgbClr val="F9F0D3"/>
        </a:lt1>
        <a:dk2>
          <a:srgbClr val="A69564"/>
        </a:dk2>
        <a:lt2>
          <a:srgbClr val="EFDEAF"/>
        </a:lt2>
        <a:accent1>
          <a:srgbClr val="FFFFE3"/>
        </a:accent1>
        <a:accent2>
          <a:srgbClr val="BFBFA7"/>
        </a:accent2>
        <a:accent3>
          <a:srgbClr val="FBF6E6"/>
        </a:accent3>
        <a:accent4>
          <a:srgbClr val="3F1E00"/>
        </a:accent4>
        <a:accent5>
          <a:srgbClr val="FFFFEF"/>
        </a:accent5>
        <a:accent6>
          <a:srgbClr val="ADAD97"/>
        </a:accent6>
        <a:hlink>
          <a:srgbClr val="7B6D47"/>
        </a:hlink>
        <a:folHlink>
          <a:srgbClr val="A99D2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ream 9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CECFF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E2F4FF"/>
        </a:accent5>
        <a:accent6>
          <a:srgbClr val="2D2D8A"/>
        </a:accent6>
        <a:hlink>
          <a:srgbClr val="6600FF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Stream</Template>
  <TotalTime>1086</TotalTime>
  <Words>4043</Words>
  <Application>Microsoft Office PowerPoint</Application>
  <PresentationFormat>宽屏</PresentationFormat>
  <Paragraphs>411</Paragraphs>
  <Slides>44</Slides>
  <Notes>43</Notes>
  <HiddenSlides>24</HiddenSlides>
  <MMClips>0</MMClips>
  <ScaleCrop>false</ScaleCrop>
  <HeadingPairs>
    <vt:vector size="8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44</vt:i4>
      </vt:variant>
    </vt:vector>
  </HeadingPairs>
  <TitlesOfParts>
    <vt:vector size="58" baseType="lpstr">
      <vt:lpstr>inherit</vt:lpstr>
      <vt:lpstr>方正中等线简体</vt:lpstr>
      <vt:lpstr>华文楷体</vt:lpstr>
      <vt:lpstr>华文细黑</vt:lpstr>
      <vt:lpstr>楷体_GB2312</vt:lpstr>
      <vt:lpstr>宋体</vt:lpstr>
      <vt:lpstr>Arial</vt:lpstr>
      <vt:lpstr>Calibri</vt:lpstr>
      <vt:lpstr>Cambria Math</vt:lpstr>
      <vt:lpstr>Garamond</vt:lpstr>
      <vt:lpstr>Times New Roman</vt:lpstr>
      <vt:lpstr>Wingdings</vt:lpstr>
      <vt:lpstr>Stream</vt:lpstr>
      <vt:lpstr>公式</vt:lpstr>
      <vt:lpstr>GNSS测量的设计与实施</vt:lpstr>
      <vt:lpstr>GNSS测量定位方法分类</vt:lpstr>
      <vt:lpstr>静态相对定位</vt:lpstr>
      <vt:lpstr>一、GNSS测量的工作步骤（以基线向量网为例）</vt:lpstr>
      <vt:lpstr>1.测前工作</vt:lpstr>
      <vt:lpstr>GNSS测量的技术设计</vt:lpstr>
      <vt:lpstr>GNSS测量相关规范</vt:lpstr>
      <vt:lpstr>网的精度密度设计</vt:lpstr>
      <vt:lpstr>网的精度密度设计</vt:lpstr>
      <vt:lpstr>PowerPoint 演示文稿</vt:lpstr>
      <vt:lpstr>网的基准设计</vt:lpstr>
      <vt:lpstr>GNSS网的基本概念（一）</vt:lpstr>
      <vt:lpstr>GNSS网的基本概念（二）</vt:lpstr>
      <vt:lpstr>GNSS网特征条件的计算</vt:lpstr>
      <vt:lpstr>GNSS网同步图形与独立边</vt:lpstr>
      <vt:lpstr>独立边的不同选择</vt:lpstr>
      <vt:lpstr>网的图形设计</vt:lpstr>
      <vt:lpstr>点连式</vt:lpstr>
      <vt:lpstr>边连式</vt:lpstr>
      <vt:lpstr>网连式</vt:lpstr>
      <vt:lpstr>边点混合连接式</vt:lpstr>
      <vt:lpstr>三角锁（多边形）连接</vt:lpstr>
      <vt:lpstr>导线图形连接</vt:lpstr>
      <vt:lpstr>星形布设</vt:lpstr>
      <vt:lpstr>布网的注意事项</vt:lpstr>
      <vt:lpstr>接收机的选择</vt:lpstr>
      <vt:lpstr>接收机的检验</vt:lpstr>
      <vt:lpstr>GPS测量选点原则</vt:lpstr>
      <vt:lpstr>外业观测计划的拟定</vt:lpstr>
      <vt:lpstr>外业观测计划拟定的内容</vt:lpstr>
      <vt:lpstr>ＧＰＳ卫星的可见性预报图－时间</vt:lpstr>
      <vt:lpstr>ＧＰＳ卫星的可见性预报图－天空图</vt:lpstr>
      <vt:lpstr>卫星的几何图形强度</vt:lpstr>
      <vt:lpstr>2. 测量实施</vt:lpstr>
      <vt:lpstr>外业观测</vt:lpstr>
      <vt:lpstr>GPS测量的作业模式介绍</vt:lpstr>
      <vt:lpstr>经典静态定位</vt:lpstr>
      <vt:lpstr>B、C、D、E级GNSS网观测的基本技术规定</vt:lpstr>
      <vt:lpstr>快速静态定位</vt:lpstr>
      <vt:lpstr>准动态定位</vt:lpstr>
      <vt:lpstr>往返重复设站</vt:lpstr>
      <vt:lpstr>动态定位</vt:lpstr>
      <vt:lpstr>实时动态(RTK)定位的作业模式</vt:lpstr>
      <vt:lpstr>3. 测后工作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hwl</dc:creator>
  <cp:lastModifiedBy>hwl</cp:lastModifiedBy>
  <cp:revision>162</cp:revision>
  <dcterms:created xsi:type="dcterms:W3CDTF">1601-01-01T00:00:00Z</dcterms:created>
  <dcterms:modified xsi:type="dcterms:W3CDTF">2025-04-24T07:43:25Z</dcterms:modified>
</cp:coreProperties>
</file>